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3"/>
  </p:notesMasterIdLst>
  <p:sldIdLst>
    <p:sldId id="508" r:id="rId3"/>
    <p:sldId id="538" r:id="rId4"/>
    <p:sldId id="542" r:id="rId5"/>
    <p:sldId id="543" r:id="rId6"/>
    <p:sldId id="524" r:id="rId7"/>
    <p:sldId id="472" r:id="rId8"/>
    <p:sldId id="552" r:id="rId9"/>
    <p:sldId id="544" r:id="rId10"/>
    <p:sldId id="545" r:id="rId11"/>
    <p:sldId id="548" r:id="rId12"/>
    <p:sldId id="549" r:id="rId13"/>
    <p:sldId id="551" r:id="rId14"/>
    <p:sldId id="547" r:id="rId15"/>
    <p:sldId id="541" r:id="rId16"/>
    <p:sldId id="553" r:id="rId17"/>
    <p:sldId id="546" r:id="rId18"/>
    <p:sldId id="539" r:id="rId19"/>
    <p:sldId id="507" r:id="rId20"/>
    <p:sldId id="501" r:id="rId21"/>
    <p:sldId id="554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44">
          <p15:clr>
            <a:srgbClr val="A4A3A4"/>
          </p15:clr>
        </p15:guide>
        <p15:guide id="3" pos="3822">
          <p15:clr>
            <a:srgbClr val="A4A3A4"/>
          </p15:clr>
        </p15:guide>
        <p15:guide id="4" pos="29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2159"/>
        <p:guide orient="horz" pos="1644"/>
        <p:guide pos="3822"/>
        <p:guide pos="29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9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7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53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倒数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9FD22A8-D639-4225-BE4D-C6139B32F212}"/>
              </a:ext>
            </a:extLst>
          </p:cNvPr>
          <p:cNvGrpSpPr/>
          <p:nvPr userDrawn="1"/>
        </p:nvGrpSpPr>
        <p:grpSpPr>
          <a:xfrm>
            <a:off x="8010903" y="4757786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73062DD0-0C0B-46B3-B52D-B776F2E5A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0D4708F9-E1EE-4EBC-A943-A9F1F465686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3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emf"/><Relationship Id="rId7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121517" y="1435155"/>
            <a:ext cx="269048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倒  数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圆角矩形 34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6" name="圆角矩形 35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流程图: 可选过程 46"/>
          <p:cNvSpPr/>
          <p:nvPr/>
        </p:nvSpPr>
        <p:spPr>
          <a:xfrm>
            <a:off x="4806773" y="1707654"/>
            <a:ext cx="3458949" cy="1936780"/>
          </a:xfrm>
          <a:prstGeom prst="flowChartAlternateProcess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4932040" y="1779662"/>
            <a:ext cx="3333682" cy="16677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求一个分数的倒数</a:t>
            </a:r>
            <a:r>
              <a:rPr kumimoji="1"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只要把这个分数的</a:t>
            </a:r>
            <a:r>
              <a:rPr kumimoji="1"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分子、分母调换位置。</a:t>
            </a:r>
            <a:endParaRPr kumimoji="1"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528449" y="339502"/>
            <a:ext cx="5327650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说出下列各数的倒数。</a:t>
            </a:r>
          </a:p>
        </p:txBody>
      </p:sp>
      <p:grpSp>
        <p:nvGrpSpPr>
          <p:cNvPr id="45" name="Group 24"/>
          <p:cNvGrpSpPr/>
          <p:nvPr/>
        </p:nvGrpSpPr>
        <p:grpSpPr bwMode="auto">
          <a:xfrm>
            <a:off x="1155504" y="1347614"/>
            <a:ext cx="608012" cy="712787"/>
            <a:chOff x="4649" y="1210"/>
            <a:chExt cx="383" cy="449"/>
          </a:xfrm>
        </p:grpSpPr>
        <p:sp>
          <p:nvSpPr>
            <p:cNvPr id="4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Text Box 26"/>
            <p:cNvSpPr txBox="1">
              <a:spLocks noChangeArrowheads="1"/>
            </p:cNvSpPr>
            <p:nvPr/>
          </p:nvSpPr>
          <p:spPr bwMode="auto">
            <a:xfrm>
              <a:off x="4658" y="1210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0" name="Group 24"/>
          <p:cNvGrpSpPr/>
          <p:nvPr/>
        </p:nvGrpSpPr>
        <p:grpSpPr bwMode="auto">
          <a:xfrm>
            <a:off x="1115616" y="3051176"/>
            <a:ext cx="608013" cy="693737"/>
            <a:chOff x="4649" y="1222"/>
            <a:chExt cx="383" cy="437"/>
          </a:xfrm>
        </p:grpSpPr>
        <p:sp>
          <p:nvSpPr>
            <p:cNvPr id="51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Text Box 26"/>
            <p:cNvSpPr txBox="1">
              <a:spLocks noChangeArrowheads="1"/>
            </p:cNvSpPr>
            <p:nvPr/>
          </p:nvSpPr>
          <p:spPr bwMode="auto">
            <a:xfrm>
              <a:off x="4658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</a:p>
          </p:txBody>
        </p:sp>
        <p:sp>
          <p:nvSpPr>
            <p:cNvPr id="53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grpSp>
        <p:nvGrpSpPr>
          <p:cNvPr id="54" name="Group 19"/>
          <p:cNvGrpSpPr/>
          <p:nvPr/>
        </p:nvGrpSpPr>
        <p:grpSpPr bwMode="auto">
          <a:xfrm>
            <a:off x="1134871" y="2178349"/>
            <a:ext cx="608013" cy="693737"/>
            <a:chOff x="3883" y="1177"/>
            <a:chExt cx="383" cy="437"/>
          </a:xfrm>
        </p:grpSpPr>
        <p:sp>
          <p:nvSpPr>
            <p:cNvPr id="55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9" name="TextBox 20"/>
          <p:cNvSpPr txBox="1">
            <a:spLocks noChangeArrowheads="1"/>
          </p:cNvSpPr>
          <p:nvPr/>
        </p:nvSpPr>
        <p:spPr bwMode="auto">
          <a:xfrm>
            <a:off x="1527933" y="1484665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</a:t>
            </a:r>
          </a:p>
        </p:txBody>
      </p:sp>
      <p:sp>
        <p:nvSpPr>
          <p:cNvPr id="60" name="TextBox 21"/>
          <p:cNvSpPr txBox="1">
            <a:spLocks noChangeArrowheads="1"/>
          </p:cNvSpPr>
          <p:nvPr/>
        </p:nvSpPr>
        <p:spPr bwMode="auto">
          <a:xfrm>
            <a:off x="1512297" y="3187236"/>
            <a:ext cx="2070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</a:t>
            </a:r>
          </a:p>
        </p:txBody>
      </p:sp>
      <p:sp>
        <p:nvSpPr>
          <p:cNvPr id="61" name="TextBox 22"/>
          <p:cNvSpPr txBox="1">
            <a:spLocks noChangeArrowheads="1"/>
          </p:cNvSpPr>
          <p:nvPr/>
        </p:nvSpPr>
        <p:spPr bwMode="auto">
          <a:xfrm>
            <a:off x="1552379" y="2264683"/>
            <a:ext cx="2513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</a:t>
            </a:r>
          </a:p>
        </p:txBody>
      </p:sp>
      <p:grpSp>
        <p:nvGrpSpPr>
          <p:cNvPr id="62" name="Group 24"/>
          <p:cNvGrpSpPr/>
          <p:nvPr/>
        </p:nvGrpSpPr>
        <p:grpSpPr bwMode="auto">
          <a:xfrm>
            <a:off x="2960578" y="1347614"/>
            <a:ext cx="608013" cy="703262"/>
            <a:chOff x="4649" y="1216"/>
            <a:chExt cx="383" cy="443"/>
          </a:xfrm>
        </p:grpSpPr>
        <p:sp>
          <p:nvSpPr>
            <p:cNvPr id="63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4658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Group 24"/>
          <p:cNvGrpSpPr/>
          <p:nvPr/>
        </p:nvGrpSpPr>
        <p:grpSpPr bwMode="auto">
          <a:xfrm>
            <a:off x="2938140" y="3023424"/>
            <a:ext cx="608012" cy="693737"/>
            <a:chOff x="4649" y="1222"/>
            <a:chExt cx="383" cy="437"/>
          </a:xfrm>
        </p:grpSpPr>
        <p:sp>
          <p:nvSpPr>
            <p:cNvPr id="67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Text Box 26"/>
            <p:cNvSpPr txBox="1">
              <a:spLocks noChangeArrowheads="1"/>
            </p:cNvSpPr>
            <p:nvPr/>
          </p:nvSpPr>
          <p:spPr bwMode="auto">
            <a:xfrm>
              <a:off x="4658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9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0" name="Group 24"/>
          <p:cNvGrpSpPr/>
          <p:nvPr/>
        </p:nvGrpSpPr>
        <p:grpSpPr bwMode="auto">
          <a:xfrm>
            <a:off x="2895411" y="2159328"/>
            <a:ext cx="708026" cy="676275"/>
            <a:chOff x="4643" y="1213"/>
            <a:chExt cx="446" cy="426"/>
          </a:xfrm>
        </p:grpSpPr>
        <p:sp>
          <p:nvSpPr>
            <p:cNvPr id="71" name="Line 25"/>
            <p:cNvSpPr>
              <a:spLocks noChangeShapeType="1"/>
            </p:cNvSpPr>
            <p:nvPr/>
          </p:nvSpPr>
          <p:spPr bwMode="auto">
            <a:xfrm>
              <a:off x="4694" y="1432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Text Box 26"/>
            <p:cNvSpPr txBox="1">
              <a:spLocks noChangeArrowheads="1"/>
            </p:cNvSpPr>
            <p:nvPr/>
          </p:nvSpPr>
          <p:spPr bwMode="auto">
            <a:xfrm>
              <a:off x="4643" y="1213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4715" y="138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0" name="直接箭头连接符 9"/>
          <p:cNvCxnSpPr/>
          <p:nvPr/>
        </p:nvCxnSpPr>
        <p:spPr>
          <a:xfrm flipV="1">
            <a:off x="1512297" y="1513849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1512297" y="1513849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flipV="1">
            <a:off x="1518781" y="2308278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>
            <a:off x="1518781" y="2308278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 flipV="1">
            <a:off x="1518777" y="3212955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箭头连接符 85"/>
          <p:cNvCxnSpPr/>
          <p:nvPr/>
        </p:nvCxnSpPr>
        <p:spPr>
          <a:xfrm>
            <a:off x="1518777" y="3212955"/>
            <a:ext cx="1383114" cy="40011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566280" y="339502"/>
            <a:ext cx="5327650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说出下列各数的倒数。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7584" y="125830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317361" y="125830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Group 24"/>
          <p:cNvGrpSpPr/>
          <p:nvPr/>
        </p:nvGrpSpPr>
        <p:grpSpPr bwMode="auto">
          <a:xfrm>
            <a:off x="1768410" y="1085925"/>
            <a:ext cx="446074" cy="693737"/>
            <a:chOff x="4634" y="1222"/>
            <a:chExt cx="374" cy="437"/>
          </a:xfrm>
        </p:grpSpPr>
        <p:sp>
          <p:nvSpPr>
            <p:cNvPr id="35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513195" y="12468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418587" y="1230248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217589" y="123988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1.75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146362" y="12468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15693" y="505395"/>
            <a:ext cx="3159688" cy="1487503"/>
            <a:chOff x="5315693" y="505395"/>
            <a:chExt cx="3159688" cy="1487503"/>
          </a:xfrm>
          <a:noFill/>
        </p:grpSpPr>
        <p:sp>
          <p:nvSpPr>
            <p:cNvPr id="50" name="云形标注 5"/>
            <p:cNvSpPr>
              <a:spLocks noChangeArrowheads="1"/>
            </p:cNvSpPr>
            <p:nvPr/>
          </p:nvSpPr>
          <p:spPr bwMode="auto">
            <a:xfrm>
              <a:off x="5315693" y="505395"/>
              <a:ext cx="1962185" cy="1093413"/>
            </a:xfrm>
            <a:prstGeom prst="cloudCallout">
              <a:avLst>
                <a:gd name="adj1" fmla="val 71803"/>
                <a:gd name="adj2" fmla="val 34322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520240" y="673983"/>
              <a:ext cx="2955141" cy="1318915"/>
              <a:chOff x="5520240" y="673983"/>
              <a:chExt cx="2955141" cy="1318915"/>
            </a:xfrm>
            <a:grpFill/>
          </p:grpSpPr>
          <p:sp>
            <p:nvSpPr>
              <p:cNvPr id="51" name="TextBox 17"/>
              <p:cNvSpPr txBox="1">
                <a:spLocks noChangeArrowheads="1"/>
              </p:cNvSpPr>
              <p:nvPr/>
            </p:nvSpPr>
            <p:spPr bwMode="auto">
              <a:xfrm>
                <a:off x="5520240" y="673983"/>
                <a:ext cx="1507036" cy="70788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能把它们转化成分数吗？</a:t>
                </a:r>
              </a:p>
            </p:txBody>
          </p:sp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 l="25023" t="7401" r="15002" b="8525"/>
              <a:stretch>
                <a:fillRect/>
              </a:stretch>
            </p:blipFill>
            <p:spPr>
              <a:xfrm>
                <a:off x="7731476" y="716974"/>
                <a:ext cx="743905" cy="1275924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11" name="组合 10"/>
          <p:cNvGrpSpPr/>
          <p:nvPr/>
        </p:nvGrpSpPr>
        <p:grpSpPr>
          <a:xfrm>
            <a:off x="491714" y="1797735"/>
            <a:ext cx="1022456" cy="693737"/>
            <a:chOff x="734466" y="2211875"/>
            <a:chExt cx="1022456" cy="693737"/>
          </a:xfrm>
        </p:grpSpPr>
        <p:sp>
          <p:nvSpPr>
            <p:cNvPr id="53" name="文本框 52"/>
            <p:cNvSpPr txBox="1"/>
            <p:nvPr/>
          </p:nvSpPr>
          <p:spPr>
            <a:xfrm>
              <a:off x="734466" y="2355726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5" name="Group 24"/>
            <p:cNvGrpSpPr/>
            <p:nvPr/>
          </p:nvGrpSpPr>
          <p:grpSpPr bwMode="auto">
            <a:xfrm>
              <a:off x="1310848" y="2211875"/>
              <a:ext cx="446074" cy="693737"/>
              <a:chOff x="4634" y="1222"/>
              <a:chExt cx="374" cy="437"/>
            </a:xfrm>
          </p:grpSpPr>
          <p:sp>
            <p:nvSpPr>
              <p:cNvPr id="56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7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4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445657" y="1793193"/>
            <a:ext cx="764564" cy="693737"/>
            <a:chOff x="1688409" y="2207333"/>
            <a:chExt cx="764564" cy="693737"/>
          </a:xfrm>
        </p:grpSpPr>
        <p:cxnSp>
          <p:nvCxnSpPr>
            <p:cNvPr id="5" name="直接箭头连接符 4"/>
            <p:cNvCxnSpPr/>
            <p:nvPr/>
          </p:nvCxnSpPr>
          <p:spPr>
            <a:xfrm flipV="1">
              <a:off x="1688409" y="2570059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24"/>
            <p:cNvGrpSpPr/>
            <p:nvPr/>
          </p:nvGrpSpPr>
          <p:grpSpPr bwMode="auto">
            <a:xfrm>
              <a:off x="2006899" y="2207333"/>
              <a:ext cx="446074" cy="693737"/>
              <a:chOff x="4634" y="1222"/>
              <a:chExt cx="374" cy="437"/>
            </a:xfrm>
          </p:grpSpPr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4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675884" y="2519526"/>
            <a:ext cx="764589" cy="693737"/>
            <a:chOff x="1918636" y="2933666"/>
            <a:chExt cx="764589" cy="693737"/>
          </a:xfrm>
        </p:grpSpPr>
        <p:cxnSp>
          <p:nvCxnSpPr>
            <p:cNvPr id="86" name="直接箭头连接符 85"/>
            <p:cNvCxnSpPr/>
            <p:nvPr/>
          </p:nvCxnSpPr>
          <p:spPr>
            <a:xfrm flipV="1">
              <a:off x="1918636" y="3296392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Group 24"/>
            <p:cNvGrpSpPr/>
            <p:nvPr/>
          </p:nvGrpSpPr>
          <p:grpSpPr bwMode="auto">
            <a:xfrm>
              <a:off x="2170357" y="2933666"/>
              <a:ext cx="512868" cy="693737"/>
              <a:chOff x="4578" y="1222"/>
              <a:chExt cx="430" cy="437"/>
            </a:xfrm>
          </p:grpSpPr>
          <p:sp>
            <p:nvSpPr>
              <p:cNvPr id="92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4" name="Text Box 27"/>
              <p:cNvSpPr txBox="1">
                <a:spLocks noChangeArrowheads="1"/>
              </p:cNvSpPr>
              <p:nvPr/>
            </p:nvSpPr>
            <p:spPr bwMode="auto">
              <a:xfrm>
                <a:off x="4578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46746" y="2524068"/>
            <a:ext cx="1297670" cy="705052"/>
            <a:chOff x="689498" y="2938208"/>
            <a:chExt cx="1297670" cy="705052"/>
          </a:xfrm>
        </p:grpSpPr>
        <p:sp>
          <p:nvSpPr>
            <p:cNvPr id="85" name="文本框 84"/>
            <p:cNvSpPr txBox="1"/>
            <p:nvPr/>
          </p:nvSpPr>
          <p:spPr>
            <a:xfrm>
              <a:off x="1112902" y="308205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7" name="Group 24"/>
            <p:cNvGrpSpPr/>
            <p:nvPr/>
          </p:nvGrpSpPr>
          <p:grpSpPr bwMode="auto">
            <a:xfrm>
              <a:off x="1493384" y="2938208"/>
              <a:ext cx="493784" cy="693737"/>
              <a:chOff x="4594" y="1222"/>
              <a:chExt cx="414" cy="437"/>
            </a:xfrm>
          </p:grpSpPr>
          <p:sp>
            <p:nvSpPr>
              <p:cNvPr id="88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9" name="Text Box 26"/>
              <p:cNvSpPr txBox="1">
                <a:spLocks noChangeArrowheads="1"/>
              </p:cNvSpPr>
              <p:nvPr/>
            </p:nvSpPr>
            <p:spPr bwMode="auto">
              <a:xfrm>
                <a:off x="459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0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5" name="Group 24"/>
            <p:cNvGrpSpPr/>
            <p:nvPr/>
          </p:nvGrpSpPr>
          <p:grpSpPr bwMode="auto">
            <a:xfrm>
              <a:off x="944713" y="2949523"/>
              <a:ext cx="446074" cy="693737"/>
              <a:chOff x="4634" y="1222"/>
              <a:chExt cx="374" cy="437"/>
            </a:xfrm>
          </p:grpSpPr>
          <p:sp>
            <p:nvSpPr>
              <p:cNvPr id="96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zh-CN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689498" y="311045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0816" y="3337699"/>
            <a:ext cx="1778947" cy="698279"/>
            <a:chOff x="683568" y="3751839"/>
            <a:chExt cx="1778947" cy="698279"/>
          </a:xfrm>
        </p:grpSpPr>
        <p:sp>
          <p:nvSpPr>
            <p:cNvPr id="101" name="文本框 100"/>
            <p:cNvSpPr txBox="1"/>
            <p:nvPr/>
          </p:nvSpPr>
          <p:spPr>
            <a:xfrm>
              <a:off x="683568" y="3900232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0.2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3" name="Group 24"/>
            <p:cNvGrpSpPr/>
            <p:nvPr/>
          </p:nvGrpSpPr>
          <p:grpSpPr bwMode="auto">
            <a:xfrm>
              <a:off x="1397909" y="3756381"/>
              <a:ext cx="503326" cy="693737"/>
              <a:chOff x="4586" y="1222"/>
              <a:chExt cx="422" cy="437"/>
            </a:xfrm>
          </p:grpSpPr>
          <p:sp>
            <p:nvSpPr>
              <p:cNvPr id="104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6" name="Text Box 27"/>
              <p:cNvSpPr txBox="1">
                <a:spLocks noChangeArrowheads="1"/>
              </p:cNvSpPr>
              <p:nvPr/>
            </p:nvSpPr>
            <p:spPr bwMode="auto">
              <a:xfrm>
                <a:off x="4586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11" name="文本框 110"/>
            <p:cNvSpPr txBox="1"/>
            <p:nvPr/>
          </p:nvSpPr>
          <p:spPr>
            <a:xfrm>
              <a:off x="1742638" y="389865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16" name="Group 24"/>
            <p:cNvGrpSpPr/>
            <p:nvPr/>
          </p:nvGrpSpPr>
          <p:grpSpPr bwMode="auto">
            <a:xfrm>
              <a:off x="2006899" y="3751839"/>
              <a:ext cx="455616" cy="693737"/>
              <a:chOff x="4626" y="1222"/>
              <a:chExt cx="382" cy="437"/>
            </a:xfrm>
          </p:grpSpPr>
          <p:sp>
            <p:nvSpPr>
              <p:cNvPr id="117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8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Text Box 27"/>
              <p:cNvSpPr txBox="1">
                <a:spLocks noChangeArrowheads="1"/>
              </p:cNvSpPr>
              <p:nvPr/>
            </p:nvSpPr>
            <p:spPr bwMode="auto">
              <a:xfrm>
                <a:off x="4626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138488" y="3337699"/>
            <a:ext cx="1252960" cy="693737"/>
            <a:chOff x="2381240" y="3751839"/>
            <a:chExt cx="1252960" cy="693737"/>
          </a:xfrm>
        </p:grpSpPr>
        <p:cxnSp>
          <p:nvCxnSpPr>
            <p:cNvPr id="102" name="直接箭头连接符 101"/>
            <p:cNvCxnSpPr/>
            <p:nvPr/>
          </p:nvCxnSpPr>
          <p:spPr>
            <a:xfrm flipV="1">
              <a:off x="2381240" y="4114565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7" name="Group 24"/>
            <p:cNvGrpSpPr/>
            <p:nvPr/>
          </p:nvGrpSpPr>
          <p:grpSpPr bwMode="auto">
            <a:xfrm>
              <a:off x="2699730" y="3751839"/>
              <a:ext cx="446074" cy="693737"/>
              <a:chOff x="4634" y="1222"/>
              <a:chExt cx="374" cy="437"/>
            </a:xfrm>
          </p:grpSpPr>
          <p:sp>
            <p:nvSpPr>
              <p:cNvPr id="108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9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0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0" name="文本框 119"/>
            <p:cNvSpPr txBox="1"/>
            <p:nvPr/>
          </p:nvSpPr>
          <p:spPr>
            <a:xfrm>
              <a:off x="2965089" y="389987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4" name="Text Box 27"/>
            <p:cNvSpPr txBox="1">
              <a:spLocks noChangeArrowheads="1"/>
            </p:cNvSpPr>
            <p:nvPr/>
          </p:nvSpPr>
          <p:spPr bwMode="auto">
            <a:xfrm>
              <a:off x="3188126" y="3886846"/>
              <a:ext cx="446074" cy="400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537160" y="1779662"/>
            <a:ext cx="2138883" cy="698719"/>
            <a:chOff x="3779912" y="2193802"/>
            <a:chExt cx="2138883" cy="698719"/>
          </a:xfrm>
        </p:grpSpPr>
        <p:sp>
          <p:nvSpPr>
            <p:cNvPr id="142" name="文本框 141"/>
            <p:cNvSpPr txBox="1"/>
            <p:nvPr/>
          </p:nvSpPr>
          <p:spPr>
            <a:xfrm>
              <a:off x="3779912" y="2347177"/>
              <a:ext cx="9637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1.75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4" name="Group 24"/>
            <p:cNvGrpSpPr/>
            <p:nvPr/>
          </p:nvGrpSpPr>
          <p:grpSpPr bwMode="auto">
            <a:xfrm>
              <a:off x="4677145" y="2193802"/>
              <a:ext cx="703702" cy="692150"/>
              <a:chOff x="4617" y="1216"/>
              <a:chExt cx="590" cy="436"/>
            </a:xfrm>
          </p:grpSpPr>
          <p:sp>
            <p:nvSpPr>
              <p:cNvPr id="145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40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6" name="Text Box 26"/>
              <p:cNvSpPr txBox="1">
                <a:spLocks noChangeArrowheads="1"/>
              </p:cNvSpPr>
              <p:nvPr/>
            </p:nvSpPr>
            <p:spPr bwMode="auto">
              <a:xfrm>
                <a:off x="4617" y="1216"/>
                <a:ext cx="477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175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7" name="Text Box 27"/>
              <p:cNvSpPr txBox="1">
                <a:spLocks noChangeArrowheads="1"/>
              </p:cNvSpPr>
              <p:nvPr/>
            </p:nvSpPr>
            <p:spPr bwMode="auto">
              <a:xfrm>
                <a:off x="4628" y="1400"/>
                <a:ext cx="579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52" name="文本框 151"/>
            <p:cNvSpPr txBox="1"/>
            <p:nvPr/>
          </p:nvSpPr>
          <p:spPr>
            <a:xfrm>
              <a:off x="5198918" y="234559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3" name="Group 24"/>
            <p:cNvGrpSpPr/>
            <p:nvPr/>
          </p:nvGrpSpPr>
          <p:grpSpPr bwMode="auto">
            <a:xfrm>
              <a:off x="5463179" y="2198784"/>
              <a:ext cx="455616" cy="693737"/>
              <a:chOff x="4626" y="1222"/>
              <a:chExt cx="382" cy="437"/>
            </a:xfrm>
          </p:grpSpPr>
          <p:sp>
            <p:nvSpPr>
              <p:cNvPr id="154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5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6" name="Text Box 27"/>
              <p:cNvSpPr txBox="1">
                <a:spLocks noChangeArrowheads="1"/>
              </p:cNvSpPr>
              <p:nvPr/>
            </p:nvSpPr>
            <p:spPr bwMode="auto">
              <a:xfrm>
                <a:off x="4626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554889" y="2524068"/>
            <a:ext cx="1022456" cy="693737"/>
            <a:chOff x="3797641" y="2938208"/>
            <a:chExt cx="1022456" cy="693737"/>
          </a:xfrm>
        </p:grpSpPr>
        <p:sp>
          <p:nvSpPr>
            <p:cNvPr id="159" name="文本框 158"/>
            <p:cNvSpPr txBox="1"/>
            <p:nvPr/>
          </p:nvSpPr>
          <p:spPr>
            <a:xfrm>
              <a:off x="3797641" y="308205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61" name="Group 24"/>
            <p:cNvGrpSpPr/>
            <p:nvPr/>
          </p:nvGrpSpPr>
          <p:grpSpPr bwMode="auto">
            <a:xfrm>
              <a:off x="4374023" y="2938208"/>
              <a:ext cx="446074" cy="693737"/>
              <a:chOff x="4634" y="1222"/>
              <a:chExt cx="374" cy="437"/>
            </a:xfrm>
          </p:grpSpPr>
          <p:sp>
            <p:nvSpPr>
              <p:cNvPr id="162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3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4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508832" y="2519526"/>
            <a:ext cx="1238655" cy="693737"/>
            <a:chOff x="4751584" y="2933666"/>
            <a:chExt cx="1238655" cy="693737"/>
          </a:xfrm>
        </p:grpSpPr>
        <p:cxnSp>
          <p:nvCxnSpPr>
            <p:cNvPr id="160" name="直接箭头连接符 159"/>
            <p:cNvCxnSpPr/>
            <p:nvPr/>
          </p:nvCxnSpPr>
          <p:spPr>
            <a:xfrm flipV="1">
              <a:off x="4751584" y="3296392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24"/>
            <p:cNvGrpSpPr/>
            <p:nvPr/>
          </p:nvGrpSpPr>
          <p:grpSpPr bwMode="auto">
            <a:xfrm>
              <a:off x="5070074" y="2933666"/>
              <a:ext cx="446074" cy="693737"/>
              <a:chOff x="4634" y="1222"/>
              <a:chExt cx="374" cy="437"/>
            </a:xfrm>
          </p:grpSpPr>
          <p:sp>
            <p:nvSpPr>
              <p:cNvPr id="166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7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8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9" name="文本框 168"/>
            <p:cNvSpPr txBox="1"/>
            <p:nvPr/>
          </p:nvSpPr>
          <p:spPr>
            <a:xfrm>
              <a:off x="5420852" y="3096337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 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9" name="圆角矩形 188"/>
          <p:cNvSpPr/>
          <p:nvPr/>
        </p:nvSpPr>
        <p:spPr>
          <a:xfrm>
            <a:off x="323528" y="1826757"/>
            <a:ext cx="2954395" cy="22494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0" name="圆角矩形 189"/>
          <p:cNvSpPr/>
          <p:nvPr/>
        </p:nvSpPr>
        <p:spPr>
          <a:xfrm>
            <a:off x="3471595" y="1850805"/>
            <a:ext cx="2887738" cy="12970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8" name="组合 17"/>
          <p:cNvGrpSpPr/>
          <p:nvPr/>
        </p:nvGrpSpPr>
        <p:grpSpPr>
          <a:xfrm>
            <a:off x="5594768" y="1784644"/>
            <a:ext cx="764564" cy="693737"/>
            <a:chOff x="5837520" y="2198784"/>
            <a:chExt cx="764564" cy="693737"/>
          </a:xfrm>
        </p:grpSpPr>
        <p:grpSp>
          <p:nvGrpSpPr>
            <p:cNvPr id="148" name="Group 24"/>
            <p:cNvGrpSpPr/>
            <p:nvPr/>
          </p:nvGrpSpPr>
          <p:grpSpPr bwMode="auto">
            <a:xfrm>
              <a:off x="6156010" y="2198784"/>
              <a:ext cx="446074" cy="693737"/>
              <a:chOff x="4634" y="1222"/>
              <a:chExt cx="374" cy="437"/>
            </a:xfrm>
          </p:grpSpPr>
          <p:sp>
            <p:nvSpPr>
              <p:cNvPr id="149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0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1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143" name="直接箭头连接符 142"/>
            <p:cNvCxnSpPr/>
            <p:nvPr/>
          </p:nvCxnSpPr>
          <p:spPr>
            <a:xfrm flipV="1">
              <a:off x="5837520" y="2561510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6324617" y="2427734"/>
            <a:ext cx="2711879" cy="2114282"/>
            <a:chOff x="5967721" y="2693573"/>
            <a:chExt cx="2711879" cy="2114282"/>
          </a:xfrm>
          <a:noFill/>
        </p:grpSpPr>
        <p:grpSp>
          <p:nvGrpSpPr>
            <p:cNvPr id="21" name="组合 20"/>
            <p:cNvGrpSpPr/>
            <p:nvPr/>
          </p:nvGrpSpPr>
          <p:grpSpPr>
            <a:xfrm>
              <a:off x="5967721" y="2693573"/>
              <a:ext cx="2711879" cy="2114282"/>
              <a:chOff x="5967721" y="2693573"/>
              <a:chExt cx="2711879" cy="2114282"/>
            </a:xfrm>
            <a:grpFill/>
          </p:grpSpPr>
          <p:pic>
            <p:nvPicPr>
              <p:cNvPr id="191" name="图片 19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527255" y="3270986"/>
                <a:ext cx="1152345" cy="1536869"/>
              </a:xfrm>
              <a:prstGeom prst="rect">
                <a:avLst/>
              </a:prstGeom>
              <a:grpFill/>
            </p:spPr>
          </p:pic>
          <p:sp>
            <p:nvSpPr>
              <p:cNvPr id="188" name="云形标注 5"/>
              <p:cNvSpPr>
                <a:spLocks noChangeArrowheads="1"/>
              </p:cNvSpPr>
              <p:nvPr/>
            </p:nvSpPr>
            <p:spPr bwMode="auto">
              <a:xfrm>
                <a:off x="5967721" y="2693573"/>
                <a:ext cx="2214544" cy="1093413"/>
              </a:xfrm>
              <a:prstGeom prst="cloudCallout">
                <a:avLst>
                  <a:gd name="adj1" fmla="val 25441"/>
                  <a:gd name="adj2" fmla="val 68192"/>
                </a:avLst>
              </a:prstGeom>
              <a:grpFill/>
              <a:ln w="1905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6058022" y="3035736"/>
              <a:ext cx="2364750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的倒数是它本身。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0" animBg="1"/>
      <p:bldP spid="1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3"/>
          <p:cNvSpPr txBox="1">
            <a:spLocks noChangeArrowheads="1"/>
          </p:cNvSpPr>
          <p:nvPr/>
        </p:nvSpPr>
        <p:spPr bwMode="auto">
          <a:xfrm>
            <a:off x="455142" y="339502"/>
            <a:ext cx="5327650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32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说出下列各数的倒数。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7552" y="123196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387329" y="123196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4" name="Group 24"/>
          <p:cNvGrpSpPr/>
          <p:nvPr/>
        </p:nvGrpSpPr>
        <p:grpSpPr bwMode="auto">
          <a:xfrm>
            <a:off x="1838378" y="1059582"/>
            <a:ext cx="446074" cy="693737"/>
            <a:chOff x="4634" y="1222"/>
            <a:chExt cx="374" cy="437"/>
          </a:xfrm>
        </p:grpSpPr>
        <p:sp>
          <p:nvSpPr>
            <p:cNvPr id="35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583163" y="12205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488555" y="1203905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287557" y="121353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1.75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216330" y="12205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云形标注 5"/>
          <p:cNvSpPr>
            <a:spLocks noChangeArrowheads="1"/>
          </p:cNvSpPr>
          <p:nvPr/>
        </p:nvSpPr>
        <p:spPr bwMode="auto">
          <a:xfrm>
            <a:off x="5315693" y="505395"/>
            <a:ext cx="1962185" cy="1093413"/>
          </a:xfrm>
          <a:prstGeom prst="cloudCallout">
            <a:avLst>
              <a:gd name="adj1" fmla="val 71803"/>
              <a:gd name="adj2" fmla="val 34322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17"/>
          <p:cNvSpPr txBox="1">
            <a:spLocks noChangeArrowheads="1"/>
          </p:cNvSpPr>
          <p:nvPr/>
        </p:nvSpPr>
        <p:spPr bwMode="auto">
          <a:xfrm>
            <a:off x="5292080" y="555526"/>
            <a:ext cx="19390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能把它们转化成分数吗？</a:t>
            </a: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5023" t="7401" r="15002" b="8525"/>
          <a:stretch>
            <a:fillRect/>
          </a:stretch>
        </p:blipFill>
        <p:spPr>
          <a:xfrm>
            <a:off x="7731476" y="716974"/>
            <a:ext cx="743905" cy="1275924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437925" y="179757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1391868" y="2011903"/>
            <a:ext cx="26040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24"/>
          <p:cNvGrpSpPr/>
          <p:nvPr/>
        </p:nvGrpSpPr>
        <p:grpSpPr bwMode="auto">
          <a:xfrm>
            <a:off x="1014307" y="1653719"/>
            <a:ext cx="446074" cy="693737"/>
            <a:chOff x="4634" y="1222"/>
            <a:chExt cx="374" cy="437"/>
          </a:xfrm>
        </p:grpSpPr>
        <p:sp>
          <p:nvSpPr>
            <p:cNvPr id="5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5" name="Group 24"/>
          <p:cNvGrpSpPr/>
          <p:nvPr/>
        </p:nvGrpSpPr>
        <p:grpSpPr bwMode="auto">
          <a:xfrm>
            <a:off x="1710358" y="1649177"/>
            <a:ext cx="446074" cy="693737"/>
            <a:chOff x="4634" y="1222"/>
            <a:chExt cx="374" cy="437"/>
          </a:xfrm>
        </p:grpSpPr>
        <p:sp>
          <p:nvSpPr>
            <p:cNvPr id="7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7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816361" y="252390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6" name="直接箭头连接符 85"/>
          <p:cNvCxnSpPr/>
          <p:nvPr/>
        </p:nvCxnSpPr>
        <p:spPr>
          <a:xfrm flipV="1">
            <a:off x="1622095" y="2738236"/>
            <a:ext cx="26040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24"/>
          <p:cNvGrpSpPr/>
          <p:nvPr/>
        </p:nvGrpSpPr>
        <p:grpSpPr bwMode="auto">
          <a:xfrm>
            <a:off x="1196843" y="2380052"/>
            <a:ext cx="493784" cy="693737"/>
            <a:chOff x="4594" y="1222"/>
            <a:chExt cx="414" cy="437"/>
          </a:xfrm>
        </p:grpSpPr>
        <p:sp>
          <p:nvSpPr>
            <p:cNvPr id="88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Text Box 26"/>
            <p:cNvSpPr txBox="1">
              <a:spLocks noChangeArrowheads="1"/>
            </p:cNvSpPr>
            <p:nvPr/>
          </p:nvSpPr>
          <p:spPr bwMode="auto">
            <a:xfrm>
              <a:off x="459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1" name="Group 24"/>
          <p:cNvGrpSpPr/>
          <p:nvPr/>
        </p:nvGrpSpPr>
        <p:grpSpPr bwMode="auto">
          <a:xfrm>
            <a:off x="1873816" y="2375510"/>
            <a:ext cx="512868" cy="693737"/>
            <a:chOff x="4578" y="1222"/>
            <a:chExt cx="430" cy="437"/>
          </a:xfrm>
        </p:grpSpPr>
        <p:sp>
          <p:nvSpPr>
            <p:cNvPr id="92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Text Box 27"/>
            <p:cNvSpPr txBox="1">
              <a:spLocks noChangeArrowheads="1"/>
            </p:cNvSpPr>
            <p:nvPr/>
          </p:nvSpPr>
          <p:spPr bwMode="auto">
            <a:xfrm>
              <a:off x="457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5" name="Group 24"/>
          <p:cNvGrpSpPr/>
          <p:nvPr/>
        </p:nvGrpSpPr>
        <p:grpSpPr bwMode="auto">
          <a:xfrm>
            <a:off x="648172" y="2391367"/>
            <a:ext cx="446074" cy="693737"/>
            <a:chOff x="4634" y="1222"/>
            <a:chExt cx="374" cy="437"/>
          </a:xfrm>
        </p:grpSpPr>
        <p:sp>
          <p:nvSpPr>
            <p:cNvPr id="9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8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392957" y="255229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87027" y="334207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2" name="直接箭头连接符 101"/>
          <p:cNvCxnSpPr/>
          <p:nvPr/>
        </p:nvCxnSpPr>
        <p:spPr>
          <a:xfrm flipV="1">
            <a:off x="2084699" y="3556409"/>
            <a:ext cx="26040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24"/>
          <p:cNvGrpSpPr/>
          <p:nvPr/>
        </p:nvGrpSpPr>
        <p:grpSpPr bwMode="auto">
          <a:xfrm>
            <a:off x="1101368" y="3198225"/>
            <a:ext cx="503326" cy="693737"/>
            <a:chOff x="4586" y="1222"/>
            <a:chExt cx="422" cy="437"/>
          </a:xfrm>
        </p:grpSpPr>
        <p:sp>
          <p:nvSpPr>
            <p:cNvPr id="104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Text Box 27"/>
            <p:cNvSpPr txBox="1">
              <a:spLocks noChangeArrowheads="1"/>
            </p:cNvSpPr>
            <p:nvPr/>
          </p:nvSpPr>
          <p:spPr bwMode="auto">
            <a:xfrm>
              <a:off x="4586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7" name="Group 24"/>
          <p:cNvGrpSpPr/>
          <p:nvPr/>
        </p:nvGrpSpPr>
        <p:grpSpPr bwMode="auto">
          <a:xfrm>
            <a:off x="2403189" y="3193683"/>
            <a:ext cx="446074" cy="693737"/>
            <a:chOff x="4634" y="1222"/>
            <a:chExt cx="374" cy="437"/>
          </a:xfrm>
        </p:grpSpPr>
        <p:sp>
          <p:nvSpPr>
            <p:cNvPr id="108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9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0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1" name="文本框 110"/>
          <p:cNvSpPr txBox="1"/>
          <p:nvPr/>
        </p:nvSpPr>
        <p:spPr>
          <a:xfrm>
            <a:off x="1446097" y="33404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6" name="Group 24"/>
          <p:cNvGrpSpPr/>
          <p:nvPr/>
        </p:nvGrpSpPr>
        <p:grpSpPr bwMode="auto">
          <a:xfrm>
            <a:off x="1710358" y="3193683"/>
            <a:ext cx="455616" cy="693737"/>
            <a:chOff x="4626" y="1222"/>
            <a:chExt cx="382" cy="437"/>
          </a:xfrm>
        </p:grpSpPr>
        <p:sp>
          <p:nvSpPr>
            <p:cNvPr id="117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8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Text Box 27"/>
            <p:cNvSpPr txBox="1">
              <a:spLocks noChangeArrowheads="1"/>
            </p:cNvSpPr>
            <p:nvPr/>
          </p:nvSpPr>
          <p:spPr bwMode="auto">
            <a:xfrm>
              <a:off x="4626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2668548" y="334172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" name="Text Box 27"/>
          <p:cNvSpPr txBox="1">
            <a:spLocks noChangeArrowheads="1"/>
          </p:cNvSpPr>
          <p:nvPr/>
        </p:nvSpPr>
        <p:spPr bwMode="auto">
          <a:xfrm>
            <a:off x="2891585" y="3328690"/>
            <a:ext cx="446074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3483371" y="1789021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1.75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4" name="Group 24"/>
          <p:cNvGrpSpPr/>
          <p:nvPr/>
        </p:nvGrpSpPr>
        <p:grpSpPr bwMode="auto">
          <a:xfrm>
            <a:off x="4380604" y="1635646"/>
            <a:ext cx="703702" cy="692150"/>
            <a:chOff x="4617" y="1216"/>
            <a:chExt cx="590" cy="436"/>
          </a:xfrm>
        </p:grpSpPr>
        <p:sp>
          <p:nvSpPr>
            <p:cNvPr id="145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40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6" name="Text Box 26"/>
            <p:cNvSpPr txBox="1">
              <a:spLocks noChangeArrowheads="1"/>
            </p:cNvSpPr>
            <p:nvPr/>
          </p:nvSpPr>
          <p:spPr bwMode="auto">
            <a:xfrm>
              <a:off x="4617" y="1216"/>
              <a:ext cx="477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175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Text Box 27"/>
            <p:cNvSpPr txBox="1">
              <a:spLocks noChangeArrowheads="1"/>
            </p:cNvSpPr>
            <p:nvPr/>
          </p:nvSpPr>
          <p:spPr bwMode="auto">
            <a:xfrm>
              <a:off x="4628" y="1400"/>
              <a:ext cx="57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8" name="Group 24"/>
          <p:cNvGrpSpPr/>
          <p:nvPr/>
        </p:nvGrpSpPr>
        <p:grpSpPr bwMode="auto">
          <a:xfrm>
            <a:off x="5859469" y="1640628"/>
            <a:ext cx="446074" cy="693737"/>
            <a:chOff x="4634" y="1222"/>
            <a:chExt cx="374" cy="437"/>
          </a:xfrm>
        </p:grpSpPr>
        <p:sp>
          <p:nvSpPr>
            <p:cNvPr id="149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0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1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2" name="文本框 151"/>
          <p:cNvSpPr txBox="1"/>
          <p:nvPr/>
        </p:nvSpPr>
        <p:spPr>
          <a:xfrm>
            <a:off x="4902377" y="178744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3" name="Group 24"/>
          <p:cNvGrpSpPr/>
          <p:nvPr/>
        </p:nvGrpSpPr>
        <p:grpSpPr bwMode="auto">
          <a:xfrm>
            <a:off x="5166638" y="1640628"/>
            <a:ext cx="455616" cy="693737"/>
            <a:chOff x="4626" y="1222"/>
            <a:chExt cx="382" cy="437"/>
          </a:xfrm>
        </p:grpSpPr>
        <p:sp>
          <p:nvSpPr>
            <p:cNvPr id="154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5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6" name="Text Box 27"/>
            <p:cNvSpPr txBox="1">
              <a:spLocks noChangeArrowheads="1"/>
            </p:cNvSpPr>
            <p:nvPr/>
          </p:nvSpPr>
          <p:spPr bwMode="auto">
            <a:xfrm>
              <a:off x="4626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9" name="文本框 158"/>
          <p:cNvSpPr txBox="1"/>
          <p:nvPr/>
        </p:nvSpPr>
        <p:spPr>
          <a:xfrm>
            <a:off x="3501100" y="2523903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 flipV="1">
            <a:off x="4455043" y="2738236"/>
            <a:ext cx="26040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24"/>
          <p:cNvGrpSpPr/>
          <p:nvPr/>
        </p:nvGrpSpPr>
        <p:grpSpPr bwMode="auto">
          <a:xfrm>
            <a:off x="4077482" y="2380052"/>
            <a:ext cx="446074" cy="693737"/>
            <a:chOff x="4634" y="1222"/>
            <a:chExt cx="374" cy="437"/>
          </a:xfrm>
        </p:grpSpPr>
        <p:sp>
          <p:nvSpPr>
            <p:cNvPr id="162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4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5" name="Group 24"/>
          <p:cNvGrpSpPr/>
          <p:nvPr/>
        </p:nvGrpSpPr>
        <p:grpSpPr bwMode="auto">
          <a:xfrm>
            <a:off x="4773533" y="2375510"/>
            <a:ext cx="446074" cy="693737"/>
            <a:chOff x="4634" y="1222"/>
            <a:chExt cx="374" cy="437"/>
          </a:xfrm>
        </p:grpSpPr>
        <p:sp>
          <p:nvSpPr>
            <p:cNvPr id="16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7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8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9" name="文本框 168"/>
          <p:cNvSpPr txBox="1"/>
          <p:nvPr/>
        </p:nvSpPr>
        <p:spPr>
          <a:xfrm>
            <a:off x="5124311" y="253818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 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18991" y="3204805"/>
            <a:ext cx="1022456" cy="693737"/>
            <a:chOff x="3815532" y="3762961"/>
            <a:chExt cx="1022456" cy="693737"/>
          </a:xfrm>
        </p:grpSpPr>
        <p:sp>
          <p:nvSpPr>
            <p:cNvPr id="170" name="文本框 169"/>
            <p:cNvSpPr txBox="1"/>
            <p:nvPr/>
          </p:nvSpPr>
          <p:spPr>
            <a:xfrm>
              <a:off x="3815532" y="3906812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 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2" name="Group 24"/>
            <p:cNvGrpSpPr/>
            <p:nvPr/>
          </p:nvGrpSpPr>
          <p:grpSpPr bwMode="auto">
            <a:xfrm>
              <a:off x="4391914" y="3762961"/>
              <a:ext cx="446074" cy="693737"/>
              <a:chOff x="4634" y="1222"/>
              <a:chExt cx="374" cy="437"/>
            </a:xfrm>
          </p:grpSpPr>
          <p:sp>
            <p:nvSpPr>
              <p:cNvPr id="173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5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472934" y="3200263"/>
            <a:ext cx="1775100" cy="693737"/>
            <a:chOff x="4769475" y="3758419"/>
            <a:chExt cx="1775100" cy="693737"/>
          </a:xfrm>
        </p:grpSpPr>
        <p:cxnSp>
          <p:nvCxnSpPr>
            <p:cNvPr id="171" name="直接箭头连接符 170"/>
            <p:cNvCxnSpPr/>
            <p:nvPr/>
          </p:nvCxnSpPr>
          <p:spPr>
            <a:xfrm flipV="1">
              <a:off x="4769475" y="4121145"/>
              <a:ext cx="260402" cy="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6" name="Group 24"/>
            <p:cNvGrpSpPr/>
            <p:nvPr/>
          </p:nvGrpSpPr>
          <p:grpSpPr bwMode="auto">
            <a:xfrm>
              <a:off x="5087965" y="3758419"/>
              <a:ext cx="446074" cy="693737"/>
              <a:chOff x="4634" y="1222"/>
              <a:chExt cx="374" cy="437"/>
            </a:xfrm>
          </p:grpSpPr>
          <p:sp>
            <p:nvSpPr>
              <p:cNvPr id="177" name="Line 25"/>
              <p:cNvSpPr>
                <a:spLocks noChangeShapeType="1"/>
              </p:cNvSpPr>
              <p:nvPr/>
            </p:nvSpPr>
            <p:spPr bwMode="auto">
              <a:xfrm>
                <a:off x="4649" y="1445"/>
                <a:ext cx="25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8" name="Text Box 26"/>
              <p:cNvSpPr txBox="1">
                <a:spLocks noChangeArrowheads="1"/>
              </p:cNvSpPr>
              <p:nvPr/>
            </p:nvSpPr>
            <p:spPr bwMode="auto">
              <a:xfrm>
                <a:off x="4634" y="122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9" name="Text Box 27"/>
              <p:cNvSpPr txBox="1">
                <a:spLocks noChangeArrowheads="1"/>
              </p:cNvSpPr>
              <p:nvPr/>
            </p:nvSpPr>
            <p:spPr bwMode="auto">
              <a:xfrm>
                <a:off x="4634" y="140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81" name="Group 24"/>
            <p:cNvGrpSpPr/>
            <p:nvPr/>
          </p:nvGrpSpPr>
          <p:grpSpPr bwMode="auto">
            <a:xfrm>
              <a:off x="5658391" y="3879073"/>
              <a:ext cx="886184" cy="407988"/>
              <a:chOff x="4600" y="1298"/>
              <a:chExt cx="743" cy="257"/>
            </a:xfrm>
          </p:grpSpPr>
          <p:sp>
            <p:nvSpPr>
              <p:cNvPr id="183" name="Text Box 26"/>
              <p:cNvSpPr txBox="1">
                <a:spLocks noChangeArrowheads="1"/>
              </p:cNvSpPr>
              <p:nvPr/>
            </p:nvSpPr>
            <p:spPr bwMode="auto">
              <a:xfrm>
                <a:off x="4600" y="1303"/>
                <a:ext cx="56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1÷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4" name="Text Box 27"/>
              <p:cNvSpPr txBox="1">
                <a:spLocks noChangeArrowheads="1"/>
              </p:cNvSpPr>
              <p:nvPr/>
            </p:nvSpPr>
            <p:spPr bwMode="auto">
              <a:xfrm>
                <a:off x="4969" y="1298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85" name="文本框 184"/>
            <p:cNvSpPr txBox="1"/>
            <p:nvPr/>
          </p:nvSpPr>
          <p:spPr>
            <a:xfrm>
              <a:off x="5420852" y="388684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5377050" y="3320887"/>
            <a:ext cx="704762" cy="400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89" name="圆角矩形 188"/>
          <p:cNvSpPr/>
          <p:nvPr/>
        </p:nvSpPr>
        <p:spPr>
          <a:xfrm>
            <a:off x="269739" y="1682741"/>
            <a:ext cx="2954395" cy="22494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0" name="圆角矩形 189"/>
          <p:cNvSpPr/>
          <p:nvPr/>
        </p:nvSpPr>
        <p:spPr>
          <a:xfrm>
            <a:off x="3417805" y="1655397"/>
            <a:ext cx="2954395" cy="22494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6" name="组合 5"/>
          <p:cNvGrpSpPr/>
          <p:nvPr/>
        </p:nvGrpSpPr>
        <p:grpSpPr>
          <a:xfrm>
            <a:off x="5652120" y="1995686"/>
            <a:ext cx="3274128" cy="2606385"/>
            <a:chOff x="5405472" y="2201470"/>
            <a:chExt cx="3274128" cy="2606385"/>
          </a:xfrm>
          <a:noFill/>
        </p:grpSpPr>
        <p:pic>
          <p:nvPicPr>
            <p:cNvPr id="191" name="图片 19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7255" y="3270986"/>
              <a:ext cx="1152345" cy="1536869"/>
            </a:xfrm>
            <a:prstGeom prst="rect">
              <a:avLst/>
            </a:prstGeom>
            <a:grpFill/>
          </p:spPr>
        </p:pic>
        <p:cxnSp>
          <p:nvCxnSpPr>
            <p:cNvPr id="143" name="直接箭头连接符 142"/>
            <p:cNvCxnSpPr/>
            <p:nvPr/>
          </p:nvCxnSpPr>
          <p:spPr>
            <a:xfrm flipV="1">
              <a:off x="5405472" y="2201470"/>
              <a:ext cx="260402" cy="1"/>
            </a:xfrm>
            <a:prstGeom prst="straightConnector1">
              <a:avLst/>
            </a:prstGeom>
            <a:grpFill/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云形标注 5"/>
            <p:cNvSpPr>
              <a:spLocks noChangeArrowheads="1"/>
            </p:cNvSpPr>
            <p:nvPr/>
          </p:nvSpPr>
          <p:spPr bwMode="auto">
            <a:xfrm>
              <a:off x="6197560" y="2273478"/>
              <a:ext cx="2214544" cy="1093413"/>
            </a:xfrm>
            <a:prstGeom prst="cloudCallout">
              <a:avLst>
                <a:gd name="adj1" fmla="val 25441"/>
                <a:gd name="adj2" fmla="val 68192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281082" y="2417494"/>
              <a:ext cx="2364750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因为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不能作除数，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所以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没有倒数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628401" y="915566"/>
            <a:ext cx="81200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把互为倒数的两个数连起来。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29971" y="1939507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Group 24"/>
          <p:cNvGrpSpPr/>
          <p:nvPr/>
        </p:nvGrpSpPr>
        <p:grpSpPr bwMode="auto">
          <a:xfrm>
            <a:off x="3015453" y="1792693"/>
            <a:ext cx="446074" cy="693737"/>
            <a:chOff x="4634" y="1222"/>
            <a:chExt cx="374" cy="437"/>
          </a:xfrm>
        </p:grpSpPr>
        <p:sp>
          <p:nvSpPr>
            <p:cNvPr id="17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grpSp>
        <p:nvGrpSpPr>
          <p:cNvPr id="20" name="Group 24"/>
          <p:cNvGrpSpPr/>
          <p:nvPr/>
        </p:nvGrpSpPr>
        <p:grpSpPr bwMode="auto">
          <a:xfrm>
            <a:off x="3923928" y="1792693"/>
            <a:ext cx="499744" cy="693737"/>
            <a:chOff x="4589" y="1222"/>
            <a:chExt cx="419" cy="437"/>
          </a:xfrm>
        </p:grpSpPr>
        <p:sp>
          <p:nvSpPr>
            <p:cNvPr id="21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4589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941919" y="194665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Group 24"/>
          <p:cNvGrpSpPr/>
          <p:nvPr/>
        </p:nvGrpSpPr>
        <p:grpSpPr bwMode="auto">
          <a:xfrm>
            <a:off x="5770665" y="1845874"/>
            <a:ext cx="446074" cy="693737"/>
            <a:chOff x="4634" y="1222"/>
            <a:chExt cx="374" cy="437"/>
          </a:xfrm>
        </p:grpSpPr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Group 24"/>
          <p:cNvGrpSpPr/>
          <p:nvPr/>
        </p:nvGrpSpPr>
        <p:grpSpPr bwMode="auto">
          <a:xfrm>
            <a:off x="1919233" y="3219822"/>
            <a:ext cx="510478" cy="693737"/>
            <a:chOff x="4580" y="1222"/>
            <a:chExt cx="428" cy="437"/>
          </a:xfrm>
        </p:grpSpPr>
        <p:sp>
          <p:nvSpPr>
            <p:cNvPr id="31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auto">
            <a:xfrm>
              <a:off x="4580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Group 24"/>
          <p:cNvGrpSpPr/>
          <p:nvPr/>
        </p:nvGrpSpPr>
        <p:grpSpPr bwMode="auto">
          <a:xfrm>
            <a:off x="2937259" y="3219822"/>
            <a:ext cx="446074" cy="693737"/>
            <a:chOff x="4634" y="1222"/>
            <a:chExt cx="374" cy="437"/>
          </a:xfrm>
        </p:grpSpPr>
        <p:sp>
          <p:nvSpPr>
            <p:cNvPr id="35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Text Box 26"/>
            <p:cNvSpPr txBox="1">
              <a:spLocks noChangeArrowheads="1"/>
            </p:cNvSpPr>
            <p:nvPr/>
          </p:nvSpPr>
          <p:spPr bwMode="auto">
            <a:xfrm>
              <a:off x="4634" y="122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27"/>
            <p:cNvSpPr txBox="1">
              <a:spLocks noChangeArrowheads="1"/>
            </p:cNvSpPr>
            <p:nvPr/>
          </p:nvSpPr>
          <p:spPr bwMode="auto">
            <a:xfrm>
              <a:off x="4634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3955287" y="337377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820134" y="337377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0.01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837249" y="337377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>
            <a:stCxn id="39" idx="0"/>
            <a:endCxn id="9" idx="2"/>
          </p:cNvCxnSpPr>
          <p:nvPr/>
        </p:nvCxnSpPr>
        <p:spPr>
          <a:xfrm flipH="1" flipV="1">
            <a:off x="2214665" y="2339617"/>
            <a:ext cx="2954283" cy="10341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40" idx="0"/>
          </p:cNvCxnSpPr>
          <p:nvPr/>
        </p:nvCxnSpPr>
        <p:spPr>
          <a:xfrm flipH="1" flipV="1">
            <a:off x="3273653" y="2332473"/>
            <a:ext cx="2720049" cy="10413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32" idx="0"/>
          </p:cNvCxnSpPr>
          <p:nvPr/>
        </p:nvCxnSpPr>
        <p:spPr>
          <a:xfrm flipV="1">
            <a:off x="2142269" y="2410032"/>
            <a:ext cx="2058368" cy="8097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38" idx="0"/>
          </p:cNvCxnSpPr>
          <p:nvPr/>
        </p:nvCxnSpPr>
        <p:spPr>
          <a:xfrm flipV="1">
            <a:off x="4111740" y="2314097"/>
            <a:ext cx="1015087" cy="10596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36" idx="0"/>
          </p:cNvCxnSpPr>
          <p:nvPr/>
        </p:nvCxnSpPr>
        <p:spPr>
          <a:xfrm flipV="1">
            <a:off x="3160296" y="2487011"/>
            <a:ext cx="2701224" cy="7328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5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395536" y="339502"/>
            <a:ext cx="35214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直接写出得数。</a:t>
            </a:r>
          </a:p>
        </p:txBody>
      </p:sp>
      <p:grpSp>
        <p:nvGrpSpPr>
          <p:cNvPr id="18" name="Group 19"/>
          <p:cNvGrpSpPr/>
          <p:nvPr/>
        </p:nvGrpSpPr>
        <p:grpSpPr bwMode="auto">
          <a:xfrm>
            <a:off x="943762" y="1736298"/>
            <a:ext cx="608013" cy="693737"/>
            <a:chOff x="3883" y="1177"/>
            <a:chExt cx="383" cy="437"/>
          </a:xfrm>
        </p:grpSpPr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84547" y="1883082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i="1" dirty="0"/>
              <a:t>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1714610" y="1858604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3162123" y="1875588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49849" y="1883082"/>
            <a:ext cx="521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i="1" dirty="0"/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3779912" y="1858604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Group 19"/>
          <p:cNvGrpSpPr/>
          <p:nvPr/>
        </p:nvGrpSpPr>
        <p:grpSpPr bwMode="auto">
          <a:xfrm>
            <a:off x="5025874" y="1707654"/>
            <a:ext cx="608013" cy="693737"/>
            <a:chOff x="3883" y="1177"/>
            <a:chExt cx="383" cy="437"/>
          </a:xfrm>
        </p:grpSpPr>
        <p:sp>
          <p:nvSpPr>
            <p:cNvPr id="31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366659" y="1854438"/>
            <a:ext cx="521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i="1" dirty="0"/>
              <a:t>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5796722" y="1829960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36644" y="1825794"/>
            <a:ext cx="481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i="1" dirty="0"/>
              <a:t>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7866707" y="1801316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7584" y="2324348"/>
            <a:ext cx="1950218" cy="1255368"/>
            <a:chOff x="827584" y="2324348"/>
            <a:chExt cx="1950218" cy="1255368"/>
          </a:xfrm>
        </p:grpSpPr>
        <p:sp>
          <p:nvSpPr>
            <p:cNvPr id="42" name="TextBox 9"/>
            <p:cNvSpPr txBox="1">
              <a:spLocks noChangeArrowheads="1"/>
            </p:cNvSpPr>
            <p:nvPr/>
          </p:nvSpPr>
          <p:spPr bwMode="auto">
            <a:xfrm>
              <a:off x="827584" y="2474583"/>
              <a:ext cx="62764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282621" y="2492047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82621" y="3037512"/>
              <a:ext cx="4812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 Box 22"/>
            <p:cNvSpPr txBox="1">
              <a:spLocks noChangeArrowheads="1"/>
            </p:cNvSpPr>
            <p:nvPr/>
          </p:nvSpPr>
          <p:spPr bwMode="auto">
            <a:xfrm>
              <a:off x="1697471" y="2468465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1÷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7" name="Group 19"/>
            <p:cNvGrpSpPr/>
            <p:nvPr/>
          </p:nvGrpSpPr>
          <p:grpSpPr bwMode="auto">
            <a:xfrm>
              <a:off x="2169789" y="2324348"/>
              <a:ext cx="608013" cy="693737"/>
              <a:chOff x="3883" y="1177"/>
              <a:chExt cx="383" cy="437"/>
            </a:xfrm>
          </p:grpSpPr>
          <p:sp>
            <p:nvSpPr>
              <p:cNvPr id="48" name="Line 20"/>
              <p:cNvSpPr>
                <a:spLocks noChangeShapeType="1"/>
              </p:cNvSpPr>
              <p:nvPr/>
            </p:nvSpPr>
            <p:spPr bwMode="auto">
              <a:xfrm>
                <a:off x="3883" y="1400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9" name="Text Box 21"/>
              <p:cNvSpPr txBox="1">
                <a:spLocks noChangeArrowheads="1"/>
              </p:cNvSpPr>
              <p:nvPr/>
            </p:nvSpPr>
            <p:spPr bwMode="auto">
              <a:xfrm>
                <a:off x="3892" y="117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0" name="Text Box 22"/>
              <p:cNvSpPr txBox="1">
                <a:spLocks noChangeArrowheads="1"/>
              </p:cNvSpPr>
              <p:nvPr/>
            </p:nvSpPr>
            <p:spPr bwMode="auto">
              <a:xfrm>
                <a:off x="3892" y="136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51" name="Group 19"/>
            <p:cNvGrpSpPr/>
            <p:nvPr/>
          </p:nvGrpSpPr>
          <p:grpSpPr bwMode="auto">
            <a:xfrm>
              <a:off x="1771452" y="2885979"/>
              <a:ext cx="608013" cy="693737"/>
              <a:chOff x="3883" y="1177"/>
              <a:chExt cx="383" cy="437"/>
            </a:xfrm>
          </p:grpSpPr>
          <p:sp>
            <p:nvSpPr>
              <p:cNvPr id="52" name="Line 20"/>
              <p:cNvSpPr>
                <a:spLocks noChangeShapeType="1"/>
              </p:cNvSpPr>
              <p:nvPr/>
            </p:nvSpPr>
            <p:spPr bwMode="auto">
              <a:xfrm>
                <a:off x="3883" y="1400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Text Box 21"/>
              <p:cNvSpPr txBox="1">
                <a:spLocks noChangeArrowheads="1"/>
              </p:cNvSpPr>
              <p:nvPr/>
            </p:nvSpPr>
            <p:spPr bwMode="auto">
              <a:xfrm>
                <a:off x="3892" y="117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4" name="Text Box 22"/>
              <p:cNvSpPr txBox="1">
                <a:spLocks noChangeArrowheads="1"/>
              </p:cNvSpPr>
              <p:nvPr/>
            </p:nvSpPr>
            <p:spPr bwMode="auto">
              <a:xfrm>
                <a:off x="3892" y="136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874362" y="2422978"/>
            <a:ext cx="1926059" cy="1111251"/>
            <a:chOff x="2874362" y="2422978"/>
            <a:chExt cx="1926059" cy="1111251"/>
          </a:xfrm>
        </p:grpSpPr>
        <p:sp>
          <p:nvSpPr>
            <p:cNvPr id="55" name="TextBox 9"/>
            <p:cNvSpPr txBox="1">
              <a:spLocks noChangeArrowheads="1"/>
            </p:cNvSpPr>
            <p:nvPr/>
          </p:nvSpPr>
          <p:spPr bwMode="auto">
            <a:xfrm>
              <a:off x="2874362" y="2429096"/>
              <a:ext cx="62764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329399" y="2446560"/>
              <a:ext cx="4812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329399" y="2992025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3744249" y="2422978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1÷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Text Box 22"/>
            <p:cNvSpPr txBox="1">
              <a:spLocks noChangeArrowheads="1"/>
            </p:cNvSpPr>
            <p:nvPr/>
          </p:nvSpPr>
          <p:spPr bwMode="auto">
            <a:xfrm>
              <a:off x="4206696" y="2440149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3" name="Group 19"/>
            <p:cNvGrpSpPr/>
            <p:nvPr/>
          </p:nvGrpSpPr>
          <p:grpSpPr bwMode="auto">
            <a:xfrm>
              <a:off x="3818230" y="2840492"/>
              <a:ext cx="608013" cy="693737"/>
              <a:chOff x="3883" y="1177"/>
              <a:chExt cx="383" cy="437"/>
            </a:xfrm>
          </p:grpSpPr>
          <p:sp>
            <p:nvSpPr>
              <p:cNvPr id="64" name="Line 20"/>
              <p:cNvSpPr>
                <a:spLocks noChangeShapeType="1"/>
              </p:cNvSpPr>
              <p:nvPr/>
            </p:nvSpPr>
            <p:spPr bwMode="auto">
              <a:xfrm>
                <a:off x="3883" y="1400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Text Box 21"/>
              <p:cNvSpPr txBox="1">
                <a:spLocks noChangeArrowheads="1"/>
              </p:cNvSpPr>
              <p:nvPr/>
            </p:nvSpPr>
            <p:spPr bwMode="auto">
              <a:xfrm>
                <a:off x="3892" y="117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6" name="Text Box 22"/>
              <p:cNvSpPr txBox="1">
                <a:spLocks noChangeArrowheads="1"/>
              </p:cNvSpPr>
              <p:nvPr/>
            </p:nvSpPr>
            <p:spPr bwMode="auto">
              <a:xfrm>
                <a:off x="3892" y="136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869025" y="2331491"/>
            <a:ext cx="2002158" cy="1248518"/>
            <a:chOff x="4869025" y="2331491"/>
            <a:chExt cx="2002158" cy="1248518"/>
          </a:xfrm>
        </p:grpSpPr>
        <p:sp>
          <p:nvSpPr>
            <p:cNvPr id="67" name="TextBox 9"/>
            <p:cNvSpPr txBox="1">
              <a:spLocks noChangeArrowheads="1"/>
            </p:cNvSpPr>
            <p:nvPr/>
          </p:nvSpPr>
          <p:spPr bwMode="auto">
            <a:xfrm>
              <a:off x="4869025" y="2474876"/>
              <a:ext cx="62764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5324062" y="2492340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5324062" y="3037805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0" name="Text Box 22"/>
            <p:cNvSpPr txBox="1">
              <a:spLocks noChangeArrowheads="1"/>
            </p:cNvSpPr>
            <p:nvPr/>
          </p:nvSpPr>
          <p:spPr bwMode="auto">
            <a:xfrm>
              <a:off x="5738912" y="2468758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1÷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2" name="Group 19"/>
            <p:cNvGrpSpPr/>
            <p:nvPr/>
          </p:nvGrpSpPr>
          <p:grpSpPr bwMode="auto">
            <a:xfrm>
              <a:off x="5812893" y="2886272"/>
              <a:ext cx="608013" cy="693737"/>
              <a:chOff x="3883" y="1177"/>
              <a:chExt cx="383" cy="437"/>
            </a:xfrm>
          </p:grpSpPr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>
                <a:off x="3883" y="1400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4" name="Text Box 21"/>
              <p:cNvSpPr txBox="1">
                <a:spLocks noChangeArrowheads="1"/>
              </p:cNvSpPr>
              <p:nvPr/>
            </p:nvSpPr>
            <p:spPr bwMode="auto">
              <a:xfrm>
                <a:off x="3892" y="117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5" name="Text Box 22"/>
              <p:cNvSpPr txBox="1">
                <a:spLocks noChangeArrowheads="1"/>
              </p:cNvSpPr>
              <p:nvPr/>
            </p:nvSpPr>
            <p:spPr bwMode="auto">
              <a:xfrm>
                <a:off x="3892" y="136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6" name="Group 19"/>
            <p:cNvGrpSpPr/>
            <p:nvPr/>
          </p:nvGrpSpPr>
          <p:grpSpPr bwMode="auto">
            <a:xfrm>
              <a:off x="6263170" y="2331491"/>
              <a:ext cx="608013" cy="693737"/>
              <a:chOff x="3883" y="1177"/>
              <a:chExt cx="383" cy="437"/>
            </a:xfrm>
          </p:grpSpPr>
          <p:sp>
            <p:nvSpPr>
              <p:cNvPr id="77" name="Line 20"/>
              <p:cNvSpPr>
                <a:spLocks noChangeShapeType="1"/>
              </p:cNvSpPr>
              <p:nvPr/>
            </p:nvSpPr>
            <p:spPr bwMode="auto">
              <a:xfrm>
                <a:off x="3883" y="1400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8" name="Text Box 21"/>
              <p:cNvSpPr txBox="1">
                <a:spLocks noChangeArrowheads="1"/>
              </p:cNvSpPr>
              <p:nvPr/>
            </p:nvSpPr>
            <p:spPr bwMode="auto">
              <a:xfrm>
                <a:off x="3892" y="1177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Text Box 22"/>
              <p:cNvSpPr txBox="1">
                <a:spLocks noChangeArrowheads="1"/>
              </p:cNvSpPr>
              <p:nvPr/>
            </p:nvSpPr>
            <p:spPr bwMode="auto">
              <a:xfrm>
                <a:off x="3892" y="1362"/>
                <a:ext cx="37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80" name="Text Box 22"/>
          <p:cNvSpPr txBox="1">
            <a:spLocks noChangeArrowheads="1"/>
          </p:cNvSpPr>
          <p:nvPr/>
        </p:nvSpPr>
        <p:spPr bwMode="auto">
          <a:xfrm>
            <a:off x="6972625" y="1806458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 + 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00262" y="2468465"/>
            <a:ext cx="1801591" cy="969157"/>
            <a:chOff x="7000262" y="2468465"/>
            <a:chExt cx="1801591" cy="969157"/>
          </a:xfrm>
        </p:grpSpPr>
        <p:sp>
          <p:nvSpPr>
            <p:cNvPr id="81" name="TextBox 9"/>
            <p:cNvSpPr txBox="1">
              <a:spLocks noChangeArrowheads="1"/>
            </p:cNvSpPr>
            <p:nvPr/>
          </p:nvSpPr>
          <p:spPr bwMode="auto">
            <a:xfrm>
              <a:off x="7000262" y="2474583"/>
              <a:ext cx="62764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</a:t>
              </a: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7455299" y="2492047"/>
              <a:ext cx="4812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7455299" y="3037512"/>
              <a:ext cx="5212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zh-CN" b="1" i="1" dirty="0"/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Text Box 22"/>
            <p:cNvSpPr txBox="1">
              <a:spLocks noChangeArrowheads="1"/>
            </p:cNvSpPr>
            <p:nvPr/>
          </p:nvSpPr>
          <p:spPr bwMode="auto">
            <a:xfrm>
              <a:off x="7870149" y="2468465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1-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Text Box 22"/>
            <p:cNvSpPr txBox="1">
              <a:spLocks noChangeArrowheads="1"/>
            </p:cNvSpPr>
            <p:nvPr/>
          </p:nvSpPr>
          <p:spPr bwMode="auto">
            <a:xfrm>
              <a:off x="8208128" y="2485636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8" name="Text Box 21"/>
            <p:cNvSpPr txBox="1">
              <a:spLocks noChangeArrowheads="1"/>
            </p:cNvSpPr>
            <p:nvPr/>
          </p:nvSpPr>
          <p:spPr bwMode="auto">
            <a:xfrm>
              <a:off x="7916212" y="3013870"/>
              <a:ext cx="5937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441454" y="339502"/>
            <a:ext cx="81200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  里填上“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”或“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</a:p>
        </p:txBody>
      </p:sp>
      <p:grpSp>
        <p:nvGrpSpPr>
          <p:cNvPr id="9" name="Group 19"/>
          <p:cNvGrpSpPr/>
          <p:nvPr/>
        </p:nvGrpSpPr>
        <p:grpSpPr bwMode="auto">
          <a:xfrm>
            <a:off x="2698425" y="1347614"/>
            <a:ext cx="657226" cy="693737"/>
            <a:chOff x="3852" y="1177"/>
            <a:chExt cx="414" cy="437"/>
          </a:xfrm>
        </p:grpSpPr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385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045280" y="149439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19262" y="149439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632168" y="1494398"/>
            <a:ext cx="400110" cy="40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8" name="Group 19"/>
          <p:cNvGrpSpPr/>
          <p:nvPr/>
        </p:nvGrpSpPr>
        <p:grpSpPr bwMode="auto">
          <a:xfrm>
            <a:off x="4128812" y="1354757"/>
            <a:ext cx="657226" cy="693737"/>
            <a:chOff x="3852" y="1177"/>
            <a:chExt cx="414" cy="437"/>
          </a:xfrm>
        </p:grpSpPr>
        <p:sp>
          <p:nvSpPr>
            <p:cNvPr id="19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85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4487699" y="150154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Group 19"/>
          <p:cNvGrpSpPr/>
          <p:nvPr/>
        </p:nvGrpSpPr>
        <p:grpSpPr bwMode="auto">
          <a:xfrm>
            <a:off x="4829029" y="1361900"/>
            <a:ext cx="644526" cy="693737"/>
            <a:chOff x="3860" y="1177"/>
            <a:chExt cx="406" cy="437"/>
          </a:xfrm>
        </p:grpSpPr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3860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Group 19"/>
          <p:cNvGrpSpPr/>
          <p:nvPr/>
        </p:nvGrpSpPr>
        <p:grpSpPr bwMode="auto">
          <a:xfrm>
            <a:off x="2676748" y="2209155"/>
            <a:ext cx="657226" cy="693737"/>
            <a:chOff x="3852" y="1177"/>
            <a:chExt cx="414" cy="437"/>
          </a:xfrm>
        </p:grpSpPr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385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023603" y="235593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297585" y="235593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610491" y="2355939"/>
            <a:ext cx="400110" cy="40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5" name="Group 19"/>
          <p:cNvGrpSpPr/>
          <p:nvPr/>
        </p:nvGrpSpPr>
        <p:grpSpPr bwMode="auto">
          <a:xfrm>
            <a:off x="4156343" y="2216298"/>
            <a:ext cx="608013" cy="693737"/>
            <a:chOff x="3883" y="1177"/>
            <a:chExt cx="383" cy="437"/>
          </a:xfrm>
        </p:grpSpPr>
        <p:sp>
          <p:nvSpPr>
            <p:cNvPr id="36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466022" y="236308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Group 19"/>
          <p:cNvGrpSpPr/>
          <p:nvPr/>
        </p:nvGrpSpPr>
        <p:grpSpPr bwMode="auto">
          <a:xfrm>
            <a:off x="4843860" y="2223441"/>
            <a:ext cx="620713" cy="693737"/>
            <a:chOff x="3883" y="1177"/>
            <a:chExt cx="391" cy="437"/>
          </a:xfrm>
        </p:grpSpPr>
        <p:sp>
          <p:nvSpPr>
            <p:cNvPr id="41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Text Box 21"/>
            <p:cNvSpPr txBox="1">
              <a:spLocks noChangeArrowheads="1"/>
            </p:cNvSpPr>
            <p:nvPr/>
          </p:nvSpPr>
          <p:spPr bwMode="auto">
            <a:xfrm>
              <a:off x="3900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4" name="Group 19"/>
          <p:cNvGrpSpPr/>
          <p:nvPr/>
        </p:nvGrpSpPr>
        <p:grpSpPr bwMode="auto">
          <a:xfrm>
            <a:off x="2627784" y="3133771"/>
            <a:ext cx="608013" cy="693737"/>
            <a:chOff x="3883" y="1177"/>
            <a:chExt cx="383" cy="437"/>
          </a:xfrm>
        </p:grpSpPr>
        <p:sp>
          <p:nvSpPr>
            <p:cNvPr id="45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2925431" y="328055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740927" y="3280555"/>
            <a:ext cx="400110" cy="40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51" name="Group 19"/>
          <p:cNvGrpSpPr/>
          <p:nvPr/>
        </p:nvGrpSpPr>
        <p:grpSpPr bwMode="auto">
          <a:xfrm>
            <a:off x="4286779" y="3140914"/>
            <a:ext cx="608013" cy="693737"/>
            <a:chOff x="3883" y="1177"/>
            <a:chExt cx="383" cy="437"/>
          </a:xfrm>
        </p:grpSpPr>
        <p:sp>
          <p:nvSpPr>
            <p:cNvPr id="52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4596458" y="328769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6" name="Group 19"/>
          <p:cNvGrpSpPr/>
          <p:nvPr/>
        </p:nvGrpSpPr>
        <p:grpSpPr bwMode="auto">
          <a:xfrm>
            <a:off x="4974296" y="3148057"/>
            <a:ext cx="620713" cy="693737"/>
            <a:chOff x="3883" y="1177"/>
            <a:chExt cx="391" cy="437"/>
          </a:xfrm>
        </p:grpSpPr>
        <p:sp>
          <p:nvSpPr>
            <p:cNvPr id="57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Text Box 21"/>
            <p:cNvSpPr txBox="1">
              <a:spLocks noChangeArrowheads="1"/>
            </p:cNvSpPr>
            <p:nvPr/>
          </p:nvSpPr>
          <p:spPr bwMode="auto">
            <a:xfrm>
              <a:off x="3900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0" name="Group 19"/>
          <p:cNvGrpSpPr/>
          <p:nvPr/>
        </p:nvGrpSpPr>
        <p:grpSpPr bwMode="auto">
          <a:xfrm>
            <a:off x="3265141" y="3140914"/>
            <a:ext cx="608013" cy="693737"/>
            <a:chOff x="3883" y="1177"/>
            <a:chExt cx="383" cy="437"/>
          </a:xfrm>
        </p:grpSpPr>
        <p:sp>
          <p:nvSpPr>
            <p:cNvPr id="61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798268" y="3274823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40088" y="2342743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671904" y="1470929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971600" y="493390"/>
            <a:ext cx="400110" cy="40011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587622" y="339502"/>
            <a:ext cx="34083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想一想，填一填。</a:t>
            </a:r>
          </a:p>
        </p:txBody>
      </p:sp>
      <p:grpSp>
        <p:nvGrpSpPr>
          <p:cNvPr id="65" name="Group 24"/>
          <p:cNvGrpSpPr/>
          <p:nvPr/>
        </p:nvGrpSpPr>
        <p:grpSpPr bwMode="auto">
          <a:xfrm>
            <a:off x="1110742" y="1347614"/>
            <a:ext cx="608012" cy="712787"/>
            <a:chOff x="4649" y="1210"/>
            <a:chExt cx="383" cy="449"/>
          </a:xfrm>
        </p:grpSpPr>
        <p:sp>
          <p:nvSpPr>
            <p:cNvPr id="6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Text Box 26"/>
            <p:cNvSpPr txBox="1">
              <a:spLocks noChangeArrowheads="1"/>
            </p:cNvSpPr>
            <p:nvPr/>
          </p:nvSpPr>
          <p:spPr bwMode="auto">
            <a:xfrm>
              <a:off x="4658" y="1210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9" name="TextBox 20"/>
          <p:cNvSpPr txBox="1">
            <a:spLocks noChangeArrowheads="1"/>
          </p:cNvSpPr>
          <p:nvPr/>
        </p:nvSpPr>
        <p:spPr bwMode="auto">
          <a:xfrm>
            <a:off x="1483171" y="1484665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grpSp>
        <p:nvGrpSpPr>
          <p:cNvPr id="70" name="Group 24"/>
          <p:cNvGrpSpPr/>
          <p:nvPr/>
        </p:nvGrpSpPr>
        <p:grpSpPr bwMode="auto">
          <a:xfrm>
            <a:off x="2915816" y="1347614"/>
            <a:ext cx="608013" cy="703262"/>
            <a:chOff x="4649" y="1216"/>
            <a:chExt cx="383" cy="443"/>
          </a:xfrm>
        </p:grpSpPr>
        <p:sp>
          <p:nvSpPr>
            <p:cNvPr id="71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Text Box 26"/>
            <p:cNvSpPr txBox="1">
              <a:spLocks noChangeArrowheads="1"/>
            </p:cNvSpPr>
            <p:nvPr/>
          </p:nvSpPr>
          <p:spPr bwMode="auto">
            <a:xfrm>
              <a:off x="4658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6" name="TextBox 20"/>
          <p:cNvSpPr txBox="1">
            <a:spLocks noChangeArrowheads="1"/>
          </p:cNvSpPr>
          <p:nvPr/>
        </p:nvSpPr>
        <p:spPr bwMode="auto">
          <a:xfrm>
            <a:off x="1377030" y="2358043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grpSp>
        <p:nvGrpSpPr>
          <p:cNvPr id="97" name="Group 24"/>
          <p:cNvGrpSpPr/>
          <p:nvPr/>
        </p:nvGrpSpPr>
        <p:grpSpPr bwMode="auto">
          <a:xfrm>
            <a:off x="2817190" y="2220992"/>
            <a:ext cx="608013" cy="703262"/>
            <a:chOff x="4649" y="1216"/>
            <a:chExt cx="383" cy="443"/>
          </a:xfrm>
        </p:grpSpPr>
        <p:sp>
          <p:nvSpPr>
            <p:cNvPr id="98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9" name="Text Box 26"/>
            <p:cNvSpPr txBox="1">
              <a:spLocks noChangeArrowheads="1"/>
            </p:cNvSpPr>
            <p:nvPr/>
          </p:nvSpPr>
          <p:spPr bwMode="auto">
            <a:xfrm>
              <a:off x="4658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0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3" name="Text Box 26"/>
          <p:cNvSpPr txBox="1">
            <a:spLocks noChangeArrowheads="1"/>
          </p:cNvSpPr>
          <p:nvPr/>
        </p:nvSpPr>
        <p:spPr bwMode="auto">
          <a:xfrm>
            <a:off x="1016483" y="3346707"/>
            <a:ext cx="86260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0.31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TextBox 20"/>
          <p:cNvSpPr txBox="1">
            <a:spLocks noChangeArrowheads="1"/>
          </p:cNvSpPr>
          <p:nvPr/>
        </p:nvSpPr>
        <p:spPr bwMode="auto">
          <a:xfrm>
            <a:off x="1511745" y="3346647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grpSp>
        <p:nvGrpSpPr>
          <p:cNvPr id="106" name="Group 24"/>
          <p:cNvGrpSpPr/>
          <p:nvPr/>
        </p:nvGrpSpPr>
        <p:grpSpPr bwMode="auto">
          <a:xfrm>
            <a:off x="2844383" y="3209596"/>
            <a:ext cx="695326" cy="703262"/>
            <a:chOff x="4586" y="1216"/>
            <a:chExt cx="438" cy="443"/>
          </a:xfrm>
        </p:grpSpPr>
        <p:sp>
          <p:nvSpPr>
            <p:cNvPr id="107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8" name="Text Box 26"/>
            <p:cNvSpPr txBox="1">
              <a:spLocks noChangeArrowheads="1"/>
            </p:cNvSpPr>
            <p:nvPr/>
          </p:nvSpPr>
          <p:spPr bwMode="auto">
            <a:xfrm>
              <a:off x="4586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9" name="Text Box 27"/>
            <p:cNvSpPr txBox="1">
              <a:spLocks noChangeArrowheads="1"/>
            </p:cNvSpPr>
            <p:nvPr/>
          </p:nvSpPr>
          <p:spPr bwMode="auto">
            <a:xfrm>
              <a:off x="4650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31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0" name="Text Box 27"/>
          <p:cNvSpPr txBox="1">
            <a:spLocks noChangeArrowheads="1"/>
          </p:cNvSpPr>
          <p:nvPr/>
        </p:nvSpPr>
        <p:spPr bwMode="auto">
          <a:xfrm>
            <a:off x="1088998" y="2367568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1" name="Group 24"/>
          <p:cNvGrpSpPr/>
          <p:nvPr/>
        </p:nvGrpSpPr>
        <p:grpSpPr bwMode="auto">
          <a:xfrm>
            <a:off x="4624666" y="1347614"/>
            <a:ext cx="608012" cy="712787"/>
            <a:chOff x="4649" y="1210"/>
            <a:chExt cx="383" cy="449"/>
          </a:xfrm>
        </p:grpSpPr>
        <p:sp>
          <p:nvSpPr>
            <p:cNvPr id="116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7" name="Text Box 26"/>
            <p:cNvSpPr txBox="1">
              <a:spLocks noChangeArrowheads="1"/>
            </p:cNvSpPr>
            <p:nvPr/>
          </p:nvSpPr>
          <p:spPr bwMode="auto">
            <a:xfrm>
              <a:off x="4658" y="1210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8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9" name="TextBox 20"/>
          <p:cNvSpPr txBox="1">
            <a:spLocks noChangeArrowheads="1"/>
          </p:cNvSpPr>
          <p:nvPr/>
        </p:nvSpPr>
        <p:spPr bwMode="auto">
          <a:xfrm>
            <a:off x="4924903" y="1484665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grpSp>
        <p:nvGrpSpPr>
          <p:cNvPr id="120" name="Group 24"/>
          <p:cNvGrpSpPr/>
          <p:nvPr/>
        </p:nvGrpSpPr>
        <p:grpSpPr bwMode="auto">
          <a:xfrm>
            <a:off x="6308341" y="1347614"/>
            <a:ext cx="657226" cy="703262"/>
            <a:chOff x="4618" y="1216"/>
            <a:chExt cx="414" cy="443"/>
          </a:xfrm>
        </p:grpSpPr>
        <p:sp>
          <p:nvSpPr>
            <p:cNvPr id="121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Text Box 26"/>
            <p:cNvSpPr txBox="1">
              <a:spLocks noChangeArrowheads="1"/>
            </p:cNvSpPr>
            <p:nvPr/>
          </p:nvSpPr>
          <p:spPr bwMode="auto">
            <a:xfrm>
              <a:off x="4658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Text Box 27"/>
            <p:cNvSpPr txBox="1">
              <a:spLocks noChangeArrowheads="1"/>
            </p:cNvSpPr>
            <p:nvPr/>
          </p:nvSpPr>
          <p:spPr bwMode="auto">
            <a:xfrm>
              <a:off x="461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24" name="TextBox 20"/>
          <p:cNvSpPr txBox="1">
            <a:spLocks noChangeArrowheads="1"/>
          </p:cNvSpPr>
          <p:nvPr/>
        </p:nvSpPr>
        <p:spPr bwMode="auto">
          <a:xfrm>
            <a:off x="4818762" y="2358043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sp>
        <p:nvSpPr>
          <p:cNvPr id="127" name="Text Box 26"/>
          <p:cNvSpPr txBox="1">
            <a:spLocks noChangeArrowheads="1"/>
          </p:cNvSpPr>
          <p:nvPr/>
        </p:nvSpPr>
        <p:spPr bwMode="auto">
          <a:xfrm>
            <a:off x="6259122" y="2362654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1" name="Text Box 26"/>
          <p:cNvSpPr txBox="1">
            <a:spLocks noChangeArrowheads="1"/>
          </p:cNvSpPr>
          <p:nvPr/>
        </p:nvSpPr>
        <p:spPr bwMode="auto">
          <a:xfrm>
            <a:off x="4559246" y="3329910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" name="TextBox 20"/>
          <p:cNvSpPr txBox="1">
            <a:spLocks noChangeArrowheads="1"/>
          </p:cNvSpPr>
          <p:nvPr/>
        </p:nvSpPr>
        <p:spPr bwMode="auto">
          <a:xfrm>
            <a:off x="4953477" y="3346647"/>
            <a:ext cx="24194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的倒数是（    ）。</a:t>
            </a:r>
          </a:p>
        </p:txBody>
      </p:sp>
      <p:grpSp>
        <p:nvGrpSpPr>
          <p:cNvPr id="134" name="Group 24"/>
          <p:cNvGrpSpPr/>
          <p:nvPr/>
        </p:nvGrpSpPr>
        <p:grpSpPr bwMode="auto">
          <a:xfrm>
            <a:off x="6386122" y="3209596"/>
            <a:ext cx="608013" cy="703262"/>
            <a:chOff x="4649" y="1216"/>
            <a:chExt cx="383" cy="443"/>
          </a:xfrm>
        </p:grpSpPr>
        <p:sp>
          <p:nvSpPr>
            <p:cNvPr id="135" name="Line 25"/>
            <p:cNvSpPr>
              <a:spLocks noChangeShapeType="1"/>
            </p:cNvSpPr>
            <p:nvPr/>
          </p:nvSpPr>
          <p:spPr bwMode="auto">
            <a:xfrm>
              <a:off x="4649" y="1445"/>
              <a:ext cx="2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6" name="Text Box 26"/>
            <p:cNvSpPr txBox="1">
              <a:spLocks noChangeArrowheads="1"/>
            </p:cNvSpPr>
            <p:nvPr/>
          </p:nvSpPr>
          <p:spPr bwMode="auto">
            <a:xfrm>
              <a:off x="4658" y="1216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7" name="Text Box 27"/>
            <p:cNvSpPr txBox="1">
              <a:spLocks noChangeArrowheads="1"/>
            </p:cNvSpPr>
            <p:nvPr/>
          </p:nvSpPr>
          <p:spPr bwMode="auto">
            <a:xfrm>
              <a:off x="4658" y="1407"/>
              <a:ext cx="374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8" name="Text Box 27"/>
          <p:cNvSpPr txBox="1">
            <a:spLocks noChangeArrowheads="1"/>
          </p:cNvSpPr>
          <p:nvPr/>
        </p:nvSpPr>
        <p:spPr bwMode="auto">
          <a:xfrm>
            <a:off x="4530730" y="2367568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9" name="Text Box 27"/>
          <p:cNvSpPr txBox="1">
            <a:spLocks noChangeArrowheads="1"/>
          </p:cNvSpPr>
          <p:nvPr/>
        </p:nvSpPr>
        <p:spPr bwMode="auto">
          <a:xfrm>
            <a:off x="4396226" y="1473820"/>
            <a:ext cx="593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339502"/>
            <a:ext cx="8254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看一看，想一想“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＝？”，你还能写出不同的算式吗？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325066" y="2556047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 5 - 4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1206229" y="2556047"/>
            <a:ext cx="3314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 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494277" y="2556047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   +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3327312" y="2556047"/>
            <a:ext cx="3314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 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Group 19"/>
          <p:cNvGrpSpPr/>
          <p:nvPr/>
        </p:nvGrpSpPr>
        <p:grpSpPr bwMode="auto">
          <a:xfrm>
            <a:off x="4003795" y="2362806"/>
            <a:ext cx="608013" cy="1177599"/>
            <a:chOff x="3883" y="1177"/>
            <a:chExt cx="383" cy="515"/>
          </a:xfrm>
        </p:grpSpPr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Group 19"/>
          <p:cNvGrpSpPr/>
          <p:nvPr/>
        </p:nvGrpSpPr>
        <p:grpSpPr bwMode="auto">
          <a:xfrm>
            <a:off x="4838339" y="2362806"/>
            <a:ext cx="608013" cy="1177599"/>
            <a:chOff x="3883" y="1177"/>
            <a:chExt cx="383" cy="515"/>
          </a:xfrm>
        </p:grpSpPr>
        <p:sp>
          <p:nvSpPr>
            <p:cNvPr id="27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114441" y="2556047"/>
            <a:ext cx="1451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   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 Box 22"/>
          <p:cNvSpPr txBox="1">
            <a:spLocks noChangeArrowheads="1"/>
          </p:cNvSpPr>
          <p:nvPr/>
        </p:nvSpPr>
        <p:spPr bwMode="auto">
          <a:xfrm>
            <a:off x="5947476" y="2556047"/>
            <a:ext cx="3314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  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Group 19"/>
          <p:cNvGrpSpPr/>
          <p:nvPr/>
        </p:nvGrpSpPr>
        <p:grpSpPr bwMode="auto">
          <a:xfrm>
            <a:off x="6629654" y="2374980"/>
            <a:ext cx="608013" cy="1105580"/>
            <a:chOff x="3883" y="1177"/>
            <a:chExt cx="383" cy="515"/>
          </a:xfrm>
        </p:grpSpPr>
        <p:sp>
          <p:nvSpPr>
            <p:cNvPr id="33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6" name="Group 19"/>
          <p:cNvGrpSpPr/>
          <p:nvPr/>
        </p:nvGrpSpPr>
        <p:grpSpPr bwMode="auto">
          <a:xfrm>
            <a:off x="7533107" y="2362806"/>
            <a:ext cx="608013" cy="1177599"/>
            <a:chOff x="3883" y="1177"/>
            <a:chExt cx="383" cy="515"/>
          </a:xfrm>
        </p:grpSpPr>
        <p:sp>
          <p:nvSpPr>
            <p:cNvPr id="37" name="Line 20"/>
            <p:cNvSpPr>
              <a:spLocks noChangeShapeType="1"/>
            </p:cNvSpPr>
            <p:nvPr/>
          </p:nvSpPr>
          <p:spPr bwMode="auto">
            <a:xfrm>
              <a:off x="3883" y="1400"/>
              <a:ext cx="2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3892" y="1177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Text Box 22"/>
            <p:cNvSpPr txBox="1">
              <a:spLocks noChangeArrowheads="1"/>
            </p:cNvSpPr>
            <p:nvPr/>
          </p:nvSpPr>
          <p:spPr bwMode="auto">
            <a:xfrm>
              <a:off x="3892" y="1362"/>
              <a:ext cx="37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619672" y="2067694"/>
            <a:ext cx="6570143" cy="535895"/>
            <a:chOff x="1619672" y="2297465"/>
            <a:chExt cx="6570143" cy="535895"/>
          </a:xfrm>
        </p:grpSpPr>
        <p:sp>
          <p:nvSpPr>
            <p:cNvPr id="12" name="矩形 11"/>
            <p:cNvSpPr/>
            <p:nvPr/>
          </p:nvSpPr>
          <p:spPr>
            <a:xfrm>
              <a:off x="1691681" y="2297465"/>
              <a:ext cx="6498134" cy="481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619672" y="2310140"/>
              <a:ext cx="554461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r>
                <a:rPr kumimoji="1"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乘积是</a:t>
              </a:r>
              <a:r>
                <a:rPr kumimoji="1"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kumimoji="1"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的两个数互为倒数。</a:t>
              </a:r>
              <a:endParaRPr lang="zh-CN" altLang="en-US" sz="2800" b="1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19672" y="2657067"/>
            <a:ext cx="6522222" cy="573715"/>
            <a:chOff x="1619672" y="2886838"/>
            <a:chExt cx="6522222" cy="573715"/>
          </a:xfrm>
        </p:grpSpPr>
        <p:sp>
          <p:nvSpPr>
            <p:cNvPr id="13" name="矩形 12"/>
            <p:cNvSpPr/>
            <p:nvPr/>
          </p:nvSpPr>
          <p:spPr>
            <a:xfrm>
              <a:off x="1739601" y="2886838"/>
              <a:ext cx="6402293" cy="481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619672" y="2937333"/>
              <a:ext cx="361349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2.1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的倒数是它本身。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19672" y="3312047"/>
            <a:ext cx="6522222" cy="565063"/>
            <a:chOff x="1619672" y="3541818"/>
            <a:chExt cx="6522222" cy="565063"/>
          </a:xfrm>
        </p:grpSpPr>
        <p:sp>
          <p:nvSpPr>
            <p:cNvPr id="24" name="矩形 23"/>
            <p:cNvSpPr/>
            <p:nvPr/>
          </p:nvSpPr>
          <p:spPr>
            <a:xfrm>
              <a:off x="1739601" y="3541818"/>
              <a:ext cx="6402293" cy="4818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619672" y="3583661"/>
              <a:ext cx="2531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3.0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没有倒数。</a:t>
              </a:r>
            </a:p>
          </p:txBody>
        </p:sp>
      </p:grp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8493A22-1FC6-40C4-B026-969CD4599A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86D9B965-2F65-4CB1-9F4A-B7AF7B5E6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539552" y="1024623"/>
            <a:ext cx="198969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695819" y="1716590"/>
            <a:ext cx="441146" cy="667924"/>
            <a:chOff x="3628370" y="1244649"/>
            <a:chExt cx="441146" cy="667924"/>
          </a:xfrm>
        </p:grpSpPr>
        <p:sp>
          <p:nvSpPr>
            <p:cNvPr id="28" name="文本框 2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2024595" y="18434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363943" y="1722901"/>
            <a:ext cx="320730" cy="667924"/>
            <a:chOff x="3693330" y="1244649"/>
            <a:chExt cx="320730" cy="667924"/>
          </a:xfrm>
        </p:grpSpPr>
        <p:sp>
          <p:nvSpPr>
            <p:cNvPr id="32" name="文本框 31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2943127" y="1720926"/>
            <a:ext cx="320730" cy="667924"/>
            <a:chOff x="3693330" y="1244649"/>
            <a:chExt cx="320730" cy="667924"/>
          </a:xfrm>
        </p:grpSpPr>
        <p:sp>
          <p:nvSpPr>
            <p:cNvPr id="36" name="文本框 35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691680" y="2759636"/>
            <a:ext cx="444352" cy="667924"/>
            <a:chOff x="3626206" y="1244649"/>
            <a:chExt cx="444352" cy="667924"/>
          </a:xfrm>
        </p:grpSpPr>
        <p:sp>
          <p:nvSpPr>
            <p:cNvPr id="40" name="文本框 39"/>
            <p:cNvSpPr txBox="1"/>
            <p:nvPr/>
          </p:nvSpPr>
          <p:spPr>
            <a:xfrm>
              <a:off x="3626206" y="1244649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2022620" y="288651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361968" y="2765947"/>
            <a:ext cx="320730" cy="667924"/>
            <a:chOff x="3693330" y="1244649"/>
            <a:chExt cx="320730" cy="667924"/>
          </a:xfrm>
        </p:grpSpPr>
        <p:sp>
          <p:nvSpPr>
            <p:cNvPr id="45" name="文本框 44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2948976" y="289734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864171" y="2761611"/>
            <a:ext cx="454555" cy="667924"/>
            <a:chOff x="3628370" y="1244649"/>
            <a:chExt cx="454555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364177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5192947" y="28884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479217" y="2767922"/>
            <a:ext cx="441146" cy="667924"/>
            <a:chOff x="3640252" y="1244649"/>
            <a:chExt cx="441146" cy="667924"/>
          </a:xfrm>
        </p:grpSpPr>
        <p:sp>
          <p:nvSpPr>
            <p:cNvPr id="58" name="文本框 5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40252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6111479" y="2765947"/>
            <a:ext cx="320730" cy="667924"/>
            <a:chOff x="3693330" y="1244649"/>
            <a:chExt cx="320730" cy="667924"/>
          </a:xfrm>
        </p:grpSpPr>
        <p:sp>
          <p:nvSpPr>
            <p:cNvPr id="62" name="文本框 61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4864171" y="1732049"/>
            <a:ext cx="441146" cy="667924"/>
            <a:chOff x="3628370" y="1244649"/>
            <a:chExt cx="463125" cy="667924"/>
          </a:xfrm>
        </p:grpSpPr>
        <p:sp>
          <p:nvSpPr>
            <p:cNvPr id="78" name="文本框 77"/>
            <p:cNvSpPr txBox="1"/>
            <p:nvPr/>
          </p:nvSpPr>
          <p:spPr>
            <a:xfrm>
              <a:off x="3701154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28370" y="1512463"/>
              <a:ext cx="463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文本框 66"/>
          <p:cNvSpPr txBox="1"/>
          <p:nvPr/>
        </p:nvSpPr>
        <p:spPr>
          <a:xfrm>
            <a:off x="5157322" y="1835178"/>
            <a:ext cx="118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5866633" y="1727347"/>
            <a:ext cx="328131" cy="667924"/>
            <a:chOff x="3666860" y="1244649"/>
            <a:chExt cx="344478" cy="667924"/>
          </a:xfrm>
        </p:grpSpPr>
        <p:sp>
          <p:nvSpPr>
            <p:cNvPr id="72" name="文本框 71"/>
            <p:cNvSpPr txBox="1"/>
            <p:nvPr/>
          </p:nvSpPr>
          <p:spPr>
            <a:xfrm>
              <a:off x="3673903" y="1244649"/>
              <a:ext cx="328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666860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1" name="文本框 70"/>
          <p:cNvSpPr txBox="1"/>
          <p:nvPr/>
        </p:nvSpPr>
        <p:spPr>
          <a:xfrm>
            <a:off x="5616077" y="1853047"/>
            <a:ext cx="298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611560" y="915566"/>
            <a:ext cx="216024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731568" y="1491630"/>
            <a:ext cx="441146" cy="667924"/>
            <a:chOff x="3628370" y="1244649"/>
            <a:chExt cx="441146" cy="667924"/>
          </a:xfrm>
        </p:grpSpPr>
        <p:sp>
          <p:nvSpPr>
            <p:cNvPr id="28" name="文本框 2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2060344" y="161850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324391" y="1497941"/>
            <a:ext cx="441146" cy="667924"/>
            <a:chOff x="3618029" y="1244649"/>
            <a:chExt cx="441146" cy="667924"/>
          </a:xfrm>
        </p:grpSpPr>
        <p:sp>
          <p:nvSpPr>
            <p:cNvPr id="32" name="文本框 31"/>
            <p:cNvSpPr txBox="1"/>
            <p:nvPr/>
          </p:nvSpPr>
          <p:spPr>
            <a:xfrm>
              <a:off x="361802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2986700" y="160284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782733" y="1510045"/>
            <a:ext cx="444352" cy="667924"/>
            <a:chOff x="3626206" y="1244649"/>
            <a:chExt cx="444352" cy="667924"/>
          </a:xfrm>
        </p:grpSpPr>
        <p:sp>
          <p:nvSpPr>
            <p:cNvPr id="40" name="文本框 39"/>
            <p:cNvSpPr txBox="1"/>
            <p:nvPr/>
          </p:nvSpPr>
          <p:spPr>
            <a:xfrm>
              <a:off x="3626206" y="1244649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6113673" y="163692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388068" y="1516356"/>
            <a:ext cx="441146" cy="667924"/>
            <a:chOff x="3628377" y="1244649"/>
            <a:chExt cx="441146" cy="667924"/>
          </a:xfrm>
        </p:grpSpPr>
        <p:sp>
          <p:nvSpPr>
            <p:cNvPr id="45" name="文本框 44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628377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7040029" y="164775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742076" y="2371487"/>
            <a:ext cx="454555" cy="667924"/>
            <a:chOff x="3628370" y="1244649"/>
            <a:chExt cx="454555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364177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2070852" y="24983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357122" y="2377798"/>
            <a:ext cx="442673" cy="667924"/>
            <a:chOff x="3640252" y="1244649"/>
            <a:chExt cx="442673" cy="667924"/>
          </a:xfrm>
        </p:grpSpPr>
        <p:sp>
          <p:nvSpPr>
            <p:cNvPr id="58" name="文本框 57"/>
            <p:cNvSpPr txBox="1"/>
            <p:nvPr/>
          </p:nvSpPr>
          <p:spPr>
            <a:xfrm>
              <a:off x="364177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40252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文本框 61"/>
          <p:cNvSpPr txBox="1"/>
          <p:nvPr/>
        </p:nvSpPr>
        <p:spPr>
          <a:xfrm>
            <a:off x="2973458" y="250644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842447" y="1497013"/>
            <a:ext cx="441146" cy="667924"/>
            <a:chOff x="3628370" y="1244649"/>
            <a:chExt cx="463125" cy="667924"/>
          </a:xfrm>
        </p:grpSpPr>
        <p:sp>
          <p:nvSpPr>
            <p:cNvPr id="78" name="文本框 77"/>
            <p:cNvSpPr txBox="1"/>
            <p:nvPr/>
          </p:nvSpPr>
          <p:spPr>
            <a:xfrm>
              <a:off x="3701154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28370" y="1512463"/>
              <a:ext cx="463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文本框 66"/>
          <p:cNvSpPr txBox="1"/>
          <p:nvPr/>
        </p:nvSpPr>
        <p:spPr>
          <a:xfrm>
            <a:off x="4135598" y="1600142"/>
            <a:ext cx="118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029049" y="162293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771789" y="1618011"/>
            <a:ext cx="298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376593" y="1506913"/>
            <a:ext cx="441149" cy="667924"/>
            <a:chOff x="3601420" y="1244649"/>
            <a:chExt cx="463126" cy="667924"/>
          </a:xfrm>
        </p:grpSpPr>
        <p:sp>
          <p:nvSpPr>
            <p:cNvPr id="68" name="文本框 67"/>
            <p:cNvSpPr txBox="1"/>
            <p:nvPr/>
          </p:nvSpPr>
          <p:spPr>
            <a:xfrm>
              <a:off x="3601420" y="1244649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678236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911777" y="2431324"/>
            <a:ext cx="328479" cy="667924"/>
            <a:chOff x="3685581" y="1244649"/>
            <a:chExt cx="328479" cy="667924"/>
          </a:xfrm>
        </p:grpSpPr>
        <p:sp>
          <p:nvSpPr>
            <p:cNvPr id="77" name="文本框 76"/>
            <p:cNvSpPr txBox="1"/>
            <p:nvPr/>
          </p:nvSpPr>
          <p:spPr>
            <a:xfrm>
              <a:off x="3685581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文本框 82"/>
          <p:cNvSpPr txBox="1"/>
          <p:nvPr/>
        </p:nvSpPr>
        <p:spPr>
          <a:xfrm>
            <a:off x="4183342" y="255820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522690" y="2437635"/>
            <a:ext cx="320730" cy="667924"/>
            <a:chOff x="3693330" y="1244649"/>
            <a:chExt cx="320730" cy="667924"/>
          </a:xfrm>
        </p:grpSpPr>
        <p:sp>
          <p:nvSpPr>
            <p:cNvPr id="85" name="文本框 84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5109698" y="256903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5778250" y="2373564"/>
            <a:ext cx="441146" cy="667924"/>
            <a:chOff x="3628370" y="1244649"/>
            <a:chExt cx="441146" cy="667924"/>
          </a:xfrm>
        </p:grpSpPr>
        <p:sp>
          <p:nvSpPr>
            <p:cNvPr id="90" name="文本框 89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3" name="文本框 92"/>
          <p:cNvSpPr txBox="1"/>
          <p:nvPr/>
        </p:nvSpPr>
        <p:spPr>
          <a:xfrm>
            <a:off x="6107026" y="250044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381421" y="249331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009632" y="250852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9553" y="2956214"/>
            <a:ext cx="3152104" cy="1427267"/>
            <a:chOff x="399553" y="2956214"/>
            <a:chExt cx="3152104" cy="1427267"/>
          </a:xfrm>
          <a:noFill/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25023" t="7401" r="15002" b="8525"/>
            <a:stretch>
              <a:fillRect/>
            </a:stretch>
          </p:blipFill>
          <p:spPr>
            <a:xfrm flipH="1">
              <a:off x="399553" y="2956214"/>
              <a:ext cx="858008" cy="1427267"/>
            </a:xfrm>
            <a:prstGeom prst="rect">
              <a:avLst/>
            </a:prstGeom>
            <a:grpFill/>
          </p:spPr>
        </p:pic>
        <p:grpSp>
          <p:nvGrpSpPr>
            <p:cNvPr id="3" name="组合 2"/>
            <p:cNvGrpSpPr/>
            <p:nvPr/>
          </p:nvGrpSpPr>
          <p:grpSpPr>
            <a:xfrm>
              <a:off x="1589472" y="3249563"/>
              <a:ext cx="1962185" cy="1093413"/>
              <a:chOff x="2837935" y="3377827"/>
              <a:chExt cx="1962185" cy="1093413"/>
            </a:xfrm>
            <a:grpFill/>
          </p:grpSpPr>
          <p:sp>
            <p:nvSpPr>
              <p:cNvPr id="99" name="云形标注 5"/>
              <p:cNvSpPr>
                <a:spLocks noChangeArrowheads="1"/>
              </p:cNvSpPr>
              <p:nvPr/>
            </p:nvSpPr>
            <p:spPr bwMode="auto">
              <a:xfrm>
                <a:off x="2837935" y="3377827"/>
                <a:ext cx="1962185" cy="1093413"/>
              </a:xfrm>
              <a:prstGeom prst="cloudCallout">
                <a:avLst>
                  <a:gd name="adj1" fmla="val -65522"/>
                  <a:gd name="adj2" fmla="val -32403"/>
                </a:avLst>
              </a:prstGeom>
              <a:grpFill/>
              <a:ln w="1905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2999720" y="3429582"/>
                <a:ext cx="1723549" cy="1015663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从上面的口算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题中，你发现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了什么？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883568" y="3723878"/>
            <a:ext cx="3561995" cy="568345"/>
            <a:chOff x="3883568" y="4032808"/>
            <a:chExt cx="3561995" cy="568345"/>
          </a:xfrm>
          <a:noFill/>
        </p:grpSpPr>
        <p:sp>
          <p:nvSpPr>
            <p:cNvPr id="102" name="流程图: 可选过程 101"/>
            <p:cNvSpPr/>
            <p:nvPr/>
          </p:nvSpPr>
          <p:spPr>
            <a:xfrm>
              <a:off x="3883568" y="4032808"/>
              <a:ext cx="3561995" cy="568345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" name="矩形 3"/>
            <p:cNvSpPr/>
            <p:nvPr/>
          </p:nvSpPr>
          <p:spPr>
            <a:xfrm>
              <a:off x="4139952" y="4101395"/>
              <a:ext cx="3124573" cy="46166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每个算式的积都是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pic>
        <p:nvPicPr>
          <p:cNvPr id="94" name="图片 9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9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62" grpId="0"/>
      <p:bldP spid="72" grpId="0"/>
      <p:bldP spid="88" grpId="0"/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691680" y="1059582"/>
            <a:ext cx="441146" cy="667924"/>
            <a:chOff x="3628370" y="1244649"/>
            <a:chExt cx="441146" cy="667924"/>
          </a:xfrm>
        </p:grpSpPr>
        <p:sp>
          <p:nvSpPr>
            <p:cNvPr id="28" name="文本框 2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2020456" y="118646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284503" y="1065893"/>
            <a:ext cx="441146" cy="667924"/>
            <a:chOff x="3618029" y="1244649"/>
            <a:chExt cx="441146" cy="667924"/>
          </a:xfrm>
        </p:grpSpPr>
        <p:sp>
          <p:nvSpPr>
            <p:cNvPr id="32" name="文本框 31"/>
            <p:cNvSpPr txBox="1"/>
            <p:nvPr/>
          </p:nvSpPr>
          <p:spPr>
            <a:xfrm>
              <a:off x="361802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2946812" y="117079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742845" y="1077997"/>
            <a:ext cx="444352" cy="667924"/>
            <a:chOff x="3626206" y="1244649"/>
            <a:chExt cx="444352" cy="667924"/>
          </a:xfrm>
        </p:grpSpPr>
        <p:sp>
          <p:nvSpPr>
            <p:cNvPr id="40" name="文本框 39"/>
            <p:cNvSpPr txBox="1"/>
            <p:nvPr/>
          </p:nvSpPr>
          <p:spPr>
            <a:xfrm>
              <a:off x="3626206" y="1244649"/>
              <a:ext cx="444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6073785" y="120487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348180" y="1084308"/>
            <a:ext cx="441146" cy="667924"/>
            <a:chOff x="3628377" y="1244649"/>
            <a:chExt cx="441146" cy="667924"/>
          </a:xfrm>
        </p:grpSpPr>
        <p:sp>
          <p:nvSpPr>
            <p:cNvPr id="45" name="文本框 44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628377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7000141" y="121570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702188" y="1939439"/>
            <a:ext cx="454555" cy="667924"/>
            <a:chOff x="3628370" y="1244649"/>
            <a:chExt cx="454555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364177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2030964" y="206631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317234" y="1945750"/>
            <a:ext cx="442673" cy="667924"/>
            <a:chOff x="3640252" y="1244649"/>
            <a:chExt cx="442673" cy="667924"/>
          </a:xfrm>
        </p:grpSpPr>
        <p:sp>
          <p:nvSpPr>
            <p:cNvPr id="58" name="文本框 57"/>
            <p:cNvSpPr txBox="1"/>
            <p:nvPr/>
          </p:nvSpPr>
          <p:spPr>
            <a:xfrm>
              <a:off x="3641779" y="124464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40252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文本框 61"/>
          <p:cNvSpPr txBox="1"/>
          <p:nvPr/>
        </p:nvSpPr>
        <p:spPr>
          <a:xfrm>
            <a:off x="2933570" y="20744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802559" y="1064965"/>
            <a:ext cx="441146" cy="667924"/>
            <a:chOff x="3628370" y="1244649"/>
            <a:chExt cx="463125" cy="667924"/>
          </a:xfrm>
        </p:grpSpPr>
        <p:sp>
          <p:nvSpPr>
            <p:cNvPr id="78" name="文本框 77"/>
            <p:cNvSpPr txBox="1"/>
            <p:nvPr/>
          </p:nvSpPr>
          <p:spPr>
            <a:xfrm>
              <a:off x="3701154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628370" y="1512463"/>
              <a:ext cx="463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文本框 66"/>
          <p:cNvSpPr txBox="1"/>
          <p:nvPr/>
        </p:nvSpPr>
        <p:spPr>
          <a:xfrm>
            <a:off x="4095710" y="1168094"/>
            <a:ext cx="118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989161" y="119088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731901" y="1185963"/>
            <a:ext cx="298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336705" y="1074865"/>
            <a:ext cx="441149" cy="667924"/>
            <a:chOff x="3601420" y="1244649"/>
            <a:chExt cx="463126" cy="667924"/>
          </a:xfrm>
        </p:grpSpPr>
        <p:sp>
          <p:nvSpPr>
            <p:cNvPr id="68" name="文本框 67"/>
            <p:cNvSpPr txBox="1"/>
            <p:nvPr/>
          </p:nvSpPr>
          <p:spPr>
            <a:xfrm>
              <a:off x="3601420" y="1244649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678236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871889" y="1999276"/>
            <a:ext cx="328479" cy="667924"/>
            <a:chOff x="3685581" y="1244649"/>
            <a:chExt cx="328479" cy="667924"/>
          </a:xfrm>
        </p:grpSpPr>
        <p:sp>
          <p:nvSpPr>
            <p:cNvPr id="77" name="文本框 76"/>
            <p:cNvSpPr txBox="1"/>
            <p:nvPr/>
          </p:nvSpPr>
          <p:spPr>
            <a:xfrm>
              <a:off x="3685581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87745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文本框 82"/>
          <p:cNvSpPr txBox="1"/>
          <p:nvPr/>
        </p:nvSpPr>
        <p:spPr>
          <a:xfrm>
            <a:off x="4143454" y="212615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482802" y="2005587"/>
            <a:ext cx="320730" cy="667924"/>
            <a:chOff x="3693330" y="1244649"/>
            <a:chExt cx="320730" cy="667924"/>
          </a:xfrm>
        </p:grpSpPr>
        <p:sp>
          <p:nvSpPr>
            <p:cNvPr id="85" name="文本框 84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5069810" y="213698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5738362" y="1941516"/>
            <a:ext cx="441146" cy="667924"/>
            <a:chOff x="3628370" y="1244649"/>
            <a:chExt cx="441146" cy="667924"/>
          </a:xfrm>
        </p:grpSpPr>
        <p:sp>
          <p:nvSpPr>
            <p:cNvPr id="90" name="文本框 89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28370" y="151246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3" name="文本框 92"/>
          <p:cNvSpPr txBox="1"/>
          <p:nvPr/>
        </p:nvSpPr>
        <p:spPr>
          <a:xfrm>
            <a:off x="6067138" y="206839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341533" y="206126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969744" y="207647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0" name="图片 9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5023" t="7401" r="15002" b="8525"/>
          <a:stretch>
            <a:fillRect/>
          </a:stretch>
        </p:blipFill>
        <p:spPr>
          <a:xfrm flipH="1">
            <a:off x="399553" y="2956214"/>
            <a:ext cx="858008" cy="142726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589472" y="3249563"/>
            <a:ext cx="2046424" cy="1093413"/>
            <a:chOff x="2837935" y="3377827"/>
            <a:chExt cx="2046424" cy="1093413"/>
          </a:xfrm>
          <a:noFill/>
        </p:grpSpPr>
        <p:sp>
          <p:nvSpPr>
            <p:cNvPr id="99" name="云形标注 5"/>
            <p:cNvSpPr>
              <a:spLocks noChangeArrowheads="1"/>
            </p:cNvSpPr>
            <p:nvPr/>
          </p:nvSpPr>
          <p:spPr bwMode="auto">
            <a:xfrm>
              <a:off x="2837935" y="3377827"/>
              <a:ext cx="1962185" cy="1093413"/>
            </a:xfrm>
            <a:prstGeom prst="cloudCallout">
              <a:avLst>
                <a:gd name="adj1" fmla="val -65522"/>
                <a:gd name="adj2" fmla="val -32403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904330" y="3492102"/>
              <a:ext cx="1980029" cy="707886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乘积是</a:t>
              </a:r>
              <a:r>
                <a:rPr kumimoji="1"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的两</a:t>
              </a:r>
              <a:endParaRPr kumimoji="1"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个数互为</a:t>
              </a:r>
              <a:r>
                <a:rPr kumimoji="1"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倒数</a:t>
              </a:r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35896" y="2931790"/>
            <a:ext cx="5386329" cy="1503332"/>
            <a:chOff x="3634346" y="3097822"/>
            <a:chExt cx="5618174" cy="1503332"/>
          </a:xfrm>
          <a:noFill/>
        </p:grpSpPr>
        <p:sp>
          <p:nvSpPr>
            <p:cNvPr id="102" name="流程图: 可选过程 101"/>
            <p:cNvSpPr/>
            <p:nvPr/>
          </p:nvSpPr>
          <p:spPr>
            <a:xfrm>
              <a:off x="3671912" y="3097822"/>
              <a:ext cx="5004544" cy="1503332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4511725" y="4014775"/>
              <a:ext cx="4740795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的倒数是   ，  的倒数是   。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634346" y="3307319"/>
              <a:ext cx="5126453" cy="39878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因为           ，所以  和  互为倒数，</a:t>
              </a:r>
              <a:endParaRPr kumimoji="1"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276538" y="3137707"/>
              <a:ext cx="1520538" cy="674235"/>
              <a:chOff x="2833672" y="398672"/>
              <a:chExt cx="1520538" cy="674235"/>
            </a:xfrm>
            <a:grpFill/>
          </p:grpSpPr>
          <p:grpSp>
            <p:nvGrpSpPr>
              <p:cNvPr id="107" name="组合 106"/>
              <p:cNvGrpSpPr/>
              <p:nvPr/>
            </p:nvGrpSpPr>
            <p:grpSpPr>
              <a:xfrm>
                <a:off x="2833672" y="398672"/>
                <a:ext cx="441146" cy="667924"/>
                <a:chOff x="3628370" y="1244649"/>
                <a:chExt cx="441146" cy="667924"/>
              </a:xfrm>
              <a:grpFill/>
            </p:grpSpPr>
            <p:sp>
              <p:nvSpPr>
                <p:cNvPr id="108" name="文本框 107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9" name="文本框 108"/>
                <p:cNvSpPr txBox="1"/>
                <p:nvPr/>
              </p:nvSpPr>
              <p:spPr>
                <a:xfrm>
                  <a:off x="3628370" y="1512463"/>
                  <a:ext cx="44114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0" name="直接连接符 109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" name="文本框 110"/>
              <p:cNvSpPr txBox="1"/>
              <p:nvPr/>
            </p:nvSpPr>
            <p:spPr>
              <a:xfrm>
                <a:off x="3162448" y="525551"/>
                <a:ext cx="954107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 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12" name="组合 111"/>
              <p:cNvGrpSpPr/>
              <p:nvPr/>
            </p:nvGrpSpPr>
            <p:grpSpPr>
              <a:xfrm>
                <a:off x="3426495" y="404983"/>
                <a:ext cx="441146" cy="667924"/>
                <a:chOff x="3618029" y="1244649"/>
                <a:chExt cx="441146" cy="667924"/>
              </a:xfrm>
              <a:grpFill/>
            </p:grpSpPr>
            <p:sp>
              <p:nvSpPr>
                <p:cNvPr id="113" name="文本框 112"/>
                <p:cNvSpPr txBox="1"/>
                <p:nvPr/>
              </p:nvSpPr>
              <p:spPr>
                <a:xfrm>
                  <a:off x="3618029" y="1244649"/>
                  <a:ext cx="44114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4" name="文本框 113"/>
                <p:cNvSpPr txBox="1"/>
                <p:nvPr/>
              </p:nvSpPr>
              <p:spPr>
                <a:xfrm>
                  <a:off x="3699627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5" name="直接连接符 114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文本框 115"/>
              <p:cNvSpPr txBox="1"/>
              <p:nvPr/>
            </p:nvSpPr>
            <p:spPr>
              <a:xfrm>
                <a:off x="4041304" y="521758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6460845" y="3137707"/>
              <a:ext cx="441146" cy="667924"/>
              <a:chOff x="3628370" y="1244649"/>
              <a:chExt cx="441146" cy="667924"/>
            </a:xfrm>
            <a:grpFill/>
          </p:grpSpPr>
          <p:sp>
            <p:nvSpPr>
              <p:cNvPr id="118" name="文本框 117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组合 120"/>
            <p:cNvGrpSpPr/>
            <p:nvPr/>
          </p:nvGrpSpPr>
          <p:grpSpPr>
            <a:xfrm>
              <a:off x="6979421" y="3171825"/>
              <a:ext cx="441146" cy="667924"/>
              <a:chOff x="3543185" y="1244649"/>
              <a:chExt cx="441146" cy="667924"/>
            </a:xfrm>
            <a:grpFill/>
          </p:grpSpPr>
          <p:sp>
            <p:nvSpPr>
              <p:cNvPr id="122" name="文本框 121"/>
              <p:cNvSpPr txBox="1"/>
              <p:nvPr/>
            </p:nvSpPr>
            <p:spPr>
              <a:xfrm>
                <a:off x="3543185" y="1244649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" name="文本框 122"/>
              <p:cNvSpPr txBox="1"/>
              <p:nvPr/>
            </p:nvSpPr>
            <p:spPr>
              <a:xfrm>
                <a:off x="3624783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4" name="直接连接符 123"/>
              <p:cNvCxnSpPr/>
              <p:nvPr/>
            </p:nvCxnSpPr>
            <p:spPr>
              <a:xfrm>
                <a:off x="3630406" y="157984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组合 125"/>
            <p:cNvGrpSpPr/>
            <p:nvPr/>
          </p:nvGrpSpPr>
          <p:grpSpPr>
            <a:xfrm>
              <a:off x="4198006" y="3867894"/>
              <a:ext cx="441146" cy="667924"/>
              <a:chOff x="3628370" y="1244649"/>
              <a:chExt cx="441146" cy="667924"/>
            </a:xfrm>
            <a:grpFill/>
          </p:grpSpPr>
          <p:sp>
            <p:nvSpPr>
              <p:cNvPr id="127" name="文本框 126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组合 129"/>
            <p:cNvGrpSpPr/>
            <p:nvPr/>
          </p:nvGrpSpPr>
          <p:grpSpPr>
            <a:xfrm>
              <a:off x="5562919" y="3880868"/>
              <a:ext cx="441146" cy="667924"/>
              <a:chOff x="3618029" y="1244649"/>
              <a:chExt cx="441146" cy="667924"/>
            </a:xfrm>
            <a:grpFill/>
          </p:grpSpPr>
          <p:sp>
            <p:nvSpPr>
              <p:cNvPr id="131" name="文本框 130"/>
              <p:cNvSpPr txBox="1"/>
              <p:nvPr/>
            </p:nvSpPr>
            <p:spPr>
              <a:xfrm>
                <a:off x="3618029" y="1244649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3699627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组合 133"/>
            <p:cNvGrpSpPr/>
            <p:nvPr/>
          </p:nvGrpSpPr>
          <p:grpSpPr>
            <a:xfrm>
              <a:off x="6229528" y="3869791"/>
              <a:ext cx="441146" cy="667924"/>
              <a:chOff x="3618029" y="1244649"/>
              <a:chExt cx="441146" cy="667924"/>
            </a:xfrm>
            <a:grpFill/>
          </p:grpSpPr>
          <p:sp>
            <p:nvSpPr>
              <p:cNvPr id="135" name="文本框 134"/>
              <p:cNvSpPr txBox="1"/>
              <p:nvPr/>
            </p:nvSpPr>
            <p:spPr>
              <a:xfrm>
                <a:off x="3618029" y="1244649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3699627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7" name="直接连接符 13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组合 137"/>
            <p:cNvGrpSpPr/>
            <p:nvPr/>
          </p:nvGrpSpPr>
          <p:grpSpPr>
            <a:xfrm>
              <a:off x="7603255" y="3880868"/>
              <a:ext cx="441146" cy="667924"/>
              <a:chOff x="3628370" y="1244649"/>
              <a:chExt cx="441146" cy="667924"/>
            </a:xfrm>
            <a:grpFill/>
          </p:grpSpPr>
          <p:sp>
            <p:nvSpPr>
              <p:cNvPr id="139" name="文本框 138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0" name="文本框 139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1" name="直接连接符 140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216024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4425626" y="1450063"/>
            <a:ext cx="49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kumimoji="1"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4"/>
          <p:cNvSpPr txBox="1">
            <a:spLocks noChangeArrowheads="1"/>
          </p:cNvSpPr>
          <p:nvPr/>
        </p:nvSpPr>
        <p:spPr bwMode="auto">
          <a:xfrm>
            <a:off x="5866163" y="37159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566524" y="1432269"/>
            <a:ext cx="77498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是倒数。   （   ）</a:t>
            </a:r>
          </a:p>
        </p:txBody>
      </p:sp>
      <p:sp>
        <p:nvSpPr>
          <p:cNvPr id="66" name="Text Box 9"/>
          <p:cNvSpPr txBox="1">
            <a:spLocks noChangeArrowheads="1"/>
          </p:cNvSpPr>
          <p:nvPr/>
        </p:nvSpPr>
        <p:spPr bwMode="auto">
          <a:xfrm>
            <a:off x="566306" y="2360665"/>
            <a:ext cx="69511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和   都是倒数。   （   ）</a:t>
            </a:r>
          </a:p>
        </p:txBody>
      </p:sp>
      <p:sp>
        <p:nvSpPr>
          <p:cNvPr id="67" name="Text Box 10"/>
          <p:cNvSpPr txBox="1">
            <a:spLocks noChangeArrowheads="1"/>
          </p:cNvSpPr>
          <p:nvPr/>
        </p:nvSpPr>
        <p:spPr bwMode="auto">
          <a:xfrm>
            <a:off x="566306" y="352895"/>
            <a:ext cx="53351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你认为下面的说法是否正确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  <p:sp>
        <p:nvSpPr>
          <p:cNvPr id="82" name="Text Box 6"/>
          <p:cNvSpPr txBox="1">
            <a:spLocks noChangeArrowheads="1"/>
          </p:cNvSpPr>
          <p:nvPr/>
        </p:nvSpPr>
        <p:spPr bwMode="auto">
          <a:xfrm>
            <a:off x="672148" y="3286966"/>
            <a:ext cx="71966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）得数为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的两个数互为倒数。   （   ）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364369" y="1203598"/>
            <a:ext cx="453610" cy="885798"/>
            <a:chOff x="3685581" y="1149885"/>
            <a:chExt cx="367970" cy="885798"/>
          </a:xfrm>
        </p:grpSpPr>
        <p:sp>
          <p:nvSpPr>
            <p:cNvPr id="86" name="文本框 85"/>
            <p:cNvSpPr txBox="1"/>
            <p:nvPr/>
          </p:nvSpPr>
          <p:spPr>
            <a:xfrm>
              <a:off x="3685581" y="1149885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687745" y="151246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3693330" y="1600964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9" name="组合 88"/>
          <p:cNvGrpSpPr/>
          <p:nvPr/>
        </p:nvGrpSpPr>
        <p:grpSpPr>
          <a:xfrm>
            <a:off x="1528446" y="2154055"/>
            <a:ext cx="453610" cy="934344"/>
            <a:chOff x="3685581" y="1101339"/>
            <a:chExt cx="367970" cy="934344"/>
          </a:xfrm>
        </p:grpSpPr>
        <p:sp>
          <p:nvSpPr>
            <p:cNvPr id="90" name="文本框 89"/>
            <p:cNvSpPr txBox="1"/>
            <p:nvPr/>
          </p:nvSpPr>
          <p:spPr>
            <a:xfrm>
              <a:off x="3685581" y="1101339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687745" y="151246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2529860" y="2195848"/>
            <a:ext cx="460588" cy="925995"/>
            <a:chOff x="3693330" y="1109688"/>
            <a:chExt cx="373630" cy="925995"/>
          </a:xfrm>
        </p:grpSpPr>
        <p:sp>
          <p:nvSpPr>
            <p:cNvPr id="94" name="文本框 93"/>
            <p:cNvSpPr txBox="1"/>
            <p:nvPr/>
          </p:nvSpPr>
          <p:spPr>
            <a:xfrm>
              <a:off x="3701154" y="110968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3699627" y="151246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7" name="Text Box 3"/>
          <p:cNvSpPr txBox="1">
            <a:spLocks noChangeArrowheads="1"/>
          </p:cNvSpPr>
          <p:nvPr/>
        </p:nvSpPr>
        <p:spPr bwMode="auto">
          <a:xfrm>
            <a:off x="5663096" y="2387845"/>
            <a:ext cx="49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kumimoji="1"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Text Box 3"/>
          <p:cNvSpPr txBox="1">
            <a:spLocks noChangeArrowheads="1"/>
          </p:cNvSpPr>
          <p:nvPr/>
        </p:nvSpPr>
        <p:spPr bwMode="auto">
          <a:xfrm>
            <a:off x="7020272" y="3271326"/>
            <a:ext cx="49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kumimoji="1"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1115616" y="1465925"/>
          <a:ext cx="3528391" cy="1656182"/>
        </p:xfrm>
        <a:graphic>
          <a:graphicData uri="http://schemas.openxmlformats.org/drawingml/2006/table">
            <a:tbl>
              <a:tblPr/>
              <a:tblGrid>
                <a:gridCol w="7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1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2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2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9" name="TextBox 29"/>
          <p:cNvSpPr txBox="1">
            <a:spLocks noChangeArrowheads="1"/>
          </p:cNvSpPr>
          <p:nvPr/>
        </p:nvSpPr>
        <p:spPr bwMode="auto">
          <a:xfrm>
            <a:off x="1992087" y="1527231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07497" y="1393324"/>
            <a:ext cx="320730" cy="667924"/>
            <a:chOff x="3693330" y="1244649"/>
            <a:chExt cx="320730" cy="667924"/>
          </a:xfrm>
        </p:grpSpPr>
        <p:sp>
          <p:nvSpPr>
            <p:cNvPr id="51" name="文本框 50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TextBox 29"/>
          <p:cNvSpPr txBox="1">
            <a:spLocks noChangeArrowheads="1"/>
          </p:cNvSpPr>
          <p:nvPr/>
        </p:nvSpPr>
        <p:spPr bwMode="auto">
          <a:xfrm>
            <a:off x="2699792" y="1527231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146651" y="1405432"/>
            <a:ext cx="320730" cy="667924"/>
            <a:chOff x="3693330" y="1244649"/>
            <a:chExt cx="320730" cy="667924"/>
          </a:xfrm>
        </p:grpSpPr>
        <p:sp>
          <p:nvSpPr>
            <p:cNvPr id="57" name="文本框 56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TextBox 29"/>
          <p:cNvSpPr txBox="1">
            <a:spLocks noChangeArrowheads="1"/>
          </p:cNvSpPr>
          <p:nvPr/>
        </p:nvSpPr>
        <p:spPr bwMode="auto">
          <a:xfrm>
            <a:off x="1992087" y="2091065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407497" y="1957158"/>
            <a:ext cx="320730" cy="667924"/>
            <a:chOff x="3693330" y="1244649"/>
            <a:chExt cx="320730" cy="667924"/>
          </a:xfrm>
        </p:grpSpPr>
        <p:sp>
          <p:nvSpPr>
            <p:cNvPr id="62" name="文本框 61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4146651" y="1959327"/>
            <a:ext cx="320730" cy="667924"/>
            <a:chOff x="3693330" y="1244649"/>
            <a:chExt cx="320730" cy="667924"/>
          </a:xfrm>
        </p:grpSpPr>
        <p:sp>
          <p:nvSpPr>
            <p:cNvPr id="67" name="文本框 66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2705235" y="1955699"/>
            <a:ext cx="320730" cy="667924"/>
            <a:chOff x="3693330" y="1244649"/>
            <a:chExt cx="320730" cy="667924"/>
          </a:xfrm>
        </p:grpSpPr>
        <p:sp>
          <p:nvSpPr>
            <p:cNvPr id="71" name="文本框 70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TextBox 29"/>
          <p:cNvSpPr txBox="1">
            <a:spLocks noChangeArrowheads="1"/>
          </p:cNvSpPr>
          <p:nvPr/>
        </p:nvSpPr>
        <p:spPr bwMode="auto">
          <a:xfrm>
            <a:off x="1990034" y="2653440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Box 29"/>
          <p:cNvSpPr txBox="1">
            <a:spLocks noChangeArrowheads="1"/>
          </p:cNvSpPr>
          <p:nvPr/>
        </p:nvSpPr>
        <p:spPr bwMode="auto">
          <a:xfrm>
            <a:off x="2721584" y="2636246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TextBox 29"/>
          <p:cNvSpPr txBox="1">
            <a:spLocks noChangeArrowheads="1"/>
          </p:cNvSpPr>
          <p:nvPr/>
        </p:nvSpPr>
        <p:spPr bwMode="auto">
          <a:xfrm>
            <a:off x="4139079" y="2647010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Box 29"/>
          <p:cNvSpPr txBox="1">
            <a:spLocks noChangeArrowheads="1"/>
          </p:cNvSpPr>
          <p:nvPr/>
        </p:nvSpPr>
        <p:spPr bwMode="auto">
          <a:xfrm>
            <a:off x="3407497" y="2651836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70368" y="1347614"/>
            <a:ext cx="3518926" cy="2896456"/>
            <a:chOff x="4743246" y="1605456"/>
            <a:chExt cx="3518926" cy="2896456"/>
          </a:xfrm>
          <a:noFill/>
        </p:grpSpPr>
        <p:sp>
          <p:nvSpPr>
            <p:cNvPr id="79" name="云形标注 5"/>
            <p:cNvSpPr>
              <a:spLocks noChangeArrowheads="1"/>
            </p:cNvSpPr>
            <p:nvPr/>
          </p:nvSpPr>
          <p:spPr bwMode="auto">
            <a:xfrm>
              <a:off x="4743246" y="2911282"/>
              <a:ext cx="3077548" cy="1590630"/>
            </a:xfrm>
            <a:prstGeom prst="cloudCallout">
              <a:avLst>
                <a:gd name="adj1" fmla="val 39784"/>
                <a:gd name="adj2" fmla="val -8195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25023" t="7401" r="15002" b="8525"/>
            <a:stretch>
              <a:fillRect/>
            </a:stretch>
          </p:blipFill>
          <p:spPr>
            <a:xfrm>
              <a:off x="7379416" y="1605456"/>
              <a:ext cx="882756" cy="1427267"/>
            </a:xfrm>
            <a:prstGeom prst="rect">
              <a:avLst/>
            </a:prstGeom>
            <a:grpFill/>
          </p:spPr>
        </p:pic>
        <p:sp>
          <p:nvSpPr>
            <p:cNvPr id="81" name="TextBox 17"/>
            <p:cNvSpPr txBox="1">
              <a:spLocks noChangeArrowheads="1"/>
            </p:cNvSpPr>
            <p:nvPr/>
          </p:nvSpPr>
          <p:spPr bwMode="auto">
            <a:xfrm>
              <a:off x="4976652" y="3236373"/>
              <a:ext cx="2844142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互为倒数的两个数分别作为长方形的长和宽，长方形的面积是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530994" y="339502"/>
            <a:ext cx="4617069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求下表中长方形的面积。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1188494" y="1723767"/>
          <a:ext cx="3528391" cy="1656182"/>
        </p:xfrm>
        <a:graphic>
          <a:graphicData uri="http://schemas.openxmlformats.org/drawingml/2006/table">
            <a:tbl>
              <a:tblPr/>
              <a:tblGrid>
                <a:gridCol w="7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4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6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1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2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2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9" name="TextBox 29"/>
          <p:cNvSpPr txBox="1">
            <a:spLocks noChangeArrowheads="1"/>
          </p:cNvSpPr>
          <p:nvPr/>
        </p:nvSpPr>
        <p:spPr bwMode="auto">
          <a:xfrm>
            <a:off x="2064965" y="1785073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80375" y="1651166"/>
            <a:ext cx="320730" cy="667924"/>
            <a:chOff x="3693330" y="1244649"/>
            <a:chExt cx="320730" cy="667924"/>
          </a:xfrm>
        </p:grpSpPr>
        <p:sp>
          <p:nvSpPr>
            <p:cNvPr id="51" name="文本框 50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TextBox 29"/>
          <p:cNvSpPr txBox="1">
            <a:spLocks noChangeArrowheads="1"/>
          </p:cNvSpPr>
          <p:nvPr/>
        </p:nvSpPr>
        <p:spPr bwMode="auto">
          <a:xfrm>
            <a:off x="2772670" y="1785073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219529" y="1663274"/>
            <a:ext cx="320730" cy="667924"/>
            <a:chOff x="3693330" y="1244649"/>
            <a:chExt cx="320730" cy="667924"/>
          </a:xfrm>
        </p:grpSpPr>
        <p:sp>
          <p:nvSpPr>
            <p:cNvPr id="57" name="文本框 56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TextBox 29"/>
          <p:cNvSpPr txBox="1">
            <a:spLocks noChangeArrowheads="1"/>
          </p:cNvSpPr>
          <p:nvPr/>
        </p:nvSpPr>
        <p:spPr bwMode="auto">
          <a:xfrm>
            <a:off x="2064965" y="2348907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480375" y="2215000"/>
            <a:ext cx="320730" cy="667924"/>
            <a:chOff x="3693330" y="1244649"/>
            <a:chExt cx="320730" cy="667924"/>
          </a:xfrm>
        </p:grpSpPr>
        <p:sp>
          <p:nvSpPr>
            <p:cNvPr id="62" name="文本框 61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4219529" y="2217169"/>
            <a:ext cx="320730" cy="667924"/>
            <a:chOff x="3693330" y="1244649"/>
            <a:chExt cx="320730" cy="667924"/>
          </a:xfrm>
        </p:grpSpPr>
        <p:sp>
          <p:nvSpPr>
            <p:cNvPr id="67" name="文本框 66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2778113" y="2213541"/>
            <a:ext cx="320730" cy="667924"/>
            <a:chOff x="3693330" y="1244649"/>
            <a:chExt cx="320730" cy="667924"/>
          </a:xfrm>
        </p:grpSpPr>
        <p:sp>
          <p:nvSpPr>
            <p:cNvPr id="71" name="文本框 70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TextBox 29"/>
          <p:cNvSpPr txBox="1">
            <a:spLocks noChangeArrowheads="1"/>
          </p:cNvSpPr>
          <p:nvPr/>
        </p:nvSpPr>
        <p:spPr bwMode="auto">
          <a:xfrm>
            <a:off x="2062912" y="2911282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TextBox 29"/>
          <p:cNvSpPr txBox="1">
            <a:spLocks noChangeArrowheads="1"/>
          </p:cNvSpPr>
          <p:nvPr/>
        </p:nvSpPr>
        <p:spPr bwMode="auto">
          <a:xfrm>
            <a:off x="2794462" y="2894088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TextBox 29"/>
          <p:cNvSpPr txBox="1">
            <a:spLocks noChangeArrowheads="1"/>
          </p:cNvSpPr>
          <p:nvPr/>
        </p:nvSpPr>
        <p:spPr bwMode="auto">
          <a:xfrm>
            <a:off x="4211957" y="2904852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Box 29"/>
          <p:cNvSpPr txBox="1">
            <a:spLocks noChangeArrowheads="1"/>
          </p:cNvSpPr>
          <p:nvPr/>
        </p:nvSpPr>
        <p:spPr bwMode="auto">
          <a:xfrm>
            <a:off x="3480375" y="2909678"/>
            <a:ext cx="2880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38014" y="1605456"/>
            <a:ext cx="3124158" cy="2435734"/>
            <a:chOff x="5138014" y="1605456"/>
            <a:chExt cx="3124158" cy="2896456"/>
          </a:xfrm>
          <a:noFill/>
        </p:grpSpPr>
        <p:sp>
          <p:nvSpPr>
            <p:cNvPr id="79" name="云形标注 5"/>
            <p:cNvSpPr>
              <a:spLocks noChangeArrowheads="1"/>
            </p:cNvSpPr>
            <p:nvPr/>
          </p:nvSpPr>
          <p:spPr bwMode="auto">
            <a:xfrm>
              <a:off x="5138014" y="2911282"/>
              <a:ext cx="2682779" cy="1590630"/>
            </a:xfrm>
            <a:prstGeom prst="cloudCallout">
              <a:avLst>
                <a:gd name="adj1" fmla="val 39784"/>
                <a:gd name="adj2" fmla="val -8195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25023" t="7401" r="15002" b="8525"/>
            <a:stretch>
              <a:fillRect/>
            </a:stretch>
          </p:blipFill>
          <p:spPr>
            <a:xfrm>
              <a:off x="7379416" y="1605456"/>
              <a:ext cx="882756" cy="1427267"/>
            </a:xfrm>
            <a:prstGeom prst="rect">
              <a:avLst/>
            </a:prstGeom>
            <a:grpFill/>
          </p:spPr>
        </p:pic>
        <p:sp>
          <p:nvSpPr>
            <p:cNvPr id="81" name="TextBox 17"/>
            <p:cNvSpPr txBox="1">
              <a:spLocks noChangeArrowheads="1"/>
            </p:cNvSpPr>
            <p:nvPr/>
          </p:nvSpPr>
          <p:spPr bwMode="auto">
            <a:xfrm>
              <a:off x="5364087" y="3011411"/>
              <a:ext cx="2456705" cy="14273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Clr>
                  <a:srgbClr val="000000"/>
                </a:buClr>
                <a:buSzPct val="100000"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互为倒数的两个数乘积为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523170" y="339502"/>
            <a:ext cx="461484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求下表中长方形的面积。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79435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下面四个长方形的面积都是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，请你填一填。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77" y="1294063"/>
            <a:ext cx="729310" cy="73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994" y="1290394"/>
            <a:ext cx="1458620" cy="370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747" y="2329745"/>
            <a:ext cx="2165830" cy="25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307" y="2282306"/>
            <a:ext cx="1828800" cy="31492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2140885" y="958437"/>
            <a:ext cx="576263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30"/>
          <p:cNvSpPr txBox="1">
            <a:spLocks noChangeArrowheads="1"/>
          </p:cNvSpPr>
          <p:nvPr/>
        </p:nvSpPr>
        <p:spPr bwMode="auto">
          <a:xfrm rot="16200000">
            <a:off x="2609339" y="1393685"/>
            <a:ext cx="384781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5906576" y="915566"/>
            <a:ext cx="576262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33"/>
          <p:cNvSpPr txBox="1">
            <a:spLocks noChangeArrowheads="1"/>
          </p:cNvSpPr>
          <p:nvPr/>
        </p:nvSpPr>
        <p:spPr bwMode="auto">
          <a:xfrm>
            <a:off x="6617483" y="1290394"/>
            <a:ext cx="1495425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18" name="TextBox 34"/>
          <p:cNvSpPr txBox="1">
            <a:spLocks noChangeArrowheads="1"/>
          </p:cNvSpPr>
          <p:nvPr/>
        </p:nvSpPr>
        <p:spPr bwMode="auto">
          <a:xfrm>
            <a:off x="2140885" y="2011541"/>
            <a:ext cx="33270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 rot="16200000">
            <a:off x="6952915" y="2197636"/>
            <a:ext cx="61118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33"/>
          <p:cNvSpPr txBox="1">
            <a:spLocks noChangeArrowheads="1"/>
          </p:cNvSpPr>
          <p:nvPr/>
        </p:nvSpPr>
        <p:spPr bwMode="auto">
          <a:xfrm>
            <a:off x="3276062" y="2228071"/>
            <a:ext cx="1495425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27" name="TextBox 33"/>
          <p:cNvSpPr txBox="1">
            <a:spLocks noChangeArrowheads="1"/>
          </p:cNvSpPr>
          <p:nvPr/>
        </p:nvSpPr>
        <p:spPr bwMode="auto">
          <a:xfrm>
            <a:off x="5575346" y="1852948"/>
            <a:ext cx="1495425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000169" y="1173937"/>
            <a:ext cx="320730" cy="667924"/>
            <a:chOff x="3693330" y="1244649"/>
            <a:chExt cx="320730" cy="667924"/>
          </a:xfrm>
          <a:noFill/>
        </p:grpSpPr>
        <p:sp>
          <p:nvSpPr>
            <p:cNvPr id="34" name="文本框 33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3647166" y="2092097"/>
            <a:ext cx="320730" cy="667924"/>
            <a:chOff x="3693330" y="1244649"/>
            <a:chExt cx="320730" cy="667924"/>
          </a:xfrm>
          <a:noFill/>
        </p:grpSpPr>
        <p:sp>
          <p:nvSpPr>
            <p:cNvPr id="38" name="文本框 3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5845450" y="1852948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流程图: 可选过程 46"/>
          <p:cNvSpPr/>
          <p:nvPr/>
        </p:nvSpPr>
        <p:spPr>
          <a:xfrm>
            <a:off x="3811443" y="2985224"/>
            <a:ext cx="4301466" cy="1242964"/>
          </a:xfrm>
          <a:prstGeom prst="flowChartAlternateProcess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611560" y="2800921"/>
            <a:ext cx="2880605" cy="1427267"/>
            <a:chOff x="671052" y="3159683"/>
            <a:chExt cx="2880605" cy="1427267"/>
          </a:xfrm>
          <a:noFill/>
        </p:grpSpPr>
        <p:sp>
          <p:nvSpPr>
            <p:cNvPr id="31" name="云形标注 5"/>
            <p:cNvSpPr>
              <a:spLocks noChangeArrowheads="1"/>
            </p:cNvSpPr>
            <p:nvPr/>
          </p:nvSpPr>
          <p:spPr bwMode="auto">
            <a:xfrm>
              <a:off x="1589472" y="3249563"/>
              <a:ext cx="1962185" cy="1093413"/>
            </a:xfrm>
            <a:prstGeom prst="cloudCallout">
              <a:avLst>
                <a:gd name="adj1" fmla="val -65522"/>
                <a:gd name="adj2" fmla="val -32403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Box 17"/>
            <p:cNvSpPr txBox="1">
              <a:spLocks noChangeArrowheads="1"/>
            </p:cNvSpPr>
            <p:nvPr/>
          </p:nvSpPr>
          <p:spPr bwMode="auto">
            <a:xfrm>
              <a:off x="1737467" y="3323651"/>
              <a:ext cx="1813905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怎样求一个数的倒数？</a:t>
              </a: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l="25023" t="7401" r="15002" b="8525"/>
            <a:stretch>
              <a:fillRect/>
            </a:stretch>
          </p:blipFill>
          <p:spPr>
            <a:xfrm flipH="1">
              <a:off x="671052" y="3159683"/>
              <a:ext cx="858008" cy="1427267"/>
            </a:xfrm>
            <a:prstGeom prst="rect">
              <a:avLst/>
            </a:prstGeom>
            <a:grpFill/>
          </p:spPr>
        </p:pic>
      </p:grpSp>
      <p:sp>
        <p:nvSpPr>
          <p:cNvPr id="85" name="TextBox 29"/>
          <p:cNvSpPr txBox="1">
            <a:spLocks noChangeArrowheads="1"/>
          </p:cNvSpPr>
          <p:nvPr/>
        </p:nvSpPr>
        <p:spPr bwMode="auto">
          <a:xfrm>
            <a:off x="4172570" y="3132488"/>
            <a:ext cx="178009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1÷1= 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TextBox 29"/>
          <p:cNvSpPr txBox="1">
            <a:spLocks noChangeArrowheads="1"/>
          </p:cNvSpPr>
          <p:nvPr/>
        </p:nvSpPr>
        <p:spPr bwMode="auto">
          <a:xfrm>
            <a:off x="6384716" y="3764891"/>
            <a:ext cx="178009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1÷0.4=2.5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72570" y="3633296"/>
            <a:ext cx="1780098" cy="667924"/>
            <a:chOff x="6126796" y="3221147"/>
            <a:chExt cx="1780098" cy="667924"/>
          </a:xfrm>
          <a:noFill/>
        </p:grpSpPr>
        <p:sp>
          <p:nvSpPr>
            <p:cNvPr id="88" name="TextBox 29"/>
            <p:cNvSpPr txBox="1">
              <a:spLocks noChangeArrowheads="1"/>
            </p:cNvSpPr>
            <p:nvPr/>
          </p:nvSpPr>
          <p:spPr bwMode="auto">
            <a:xfrm>
              <a:off x="6126796" y="3355220"/>
              <a:ext cx="1780098" cy="4001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1÷3=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6925982" y="3221147"/>
              <a:ext cx="320730" cy="667924"/>
              <a:chOff x="3559651" y="1244649"/>
              <a:chExt cx="320730" cy="667924"/>
            </a:xfrm>
            <a:grpFill/>
          </p:grpSpPr>
          <p:sp>
            <p:nvSpPr>
              <p:cNvPr id="91" name="文本框 90"/>
              <p:cNvSpPr txBox="1"/>
              <p:nvPr/>
            </p:nvSpPr>
            <p:spPr>
              <a:xfrm>
                <a:off x="3567475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3565948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3" name="直接连接符 92"/>
              <p:cNvCxnSpPr/>
              <p:nvPr/>
            </p:nvCxnSpPr>
            <p:spPr>
              <a:xfrm>
                <a:off x="3559651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/>
          <p:nvPr/>
        </p:nvGrpSpPr>
        <p:grpSpPr>
          <a:xfrm>
            <a:off x="6384716" y="2985224"/>
            <a:ext cx="1780098" cy="667924"/>
            <a:chOff x="3898869" y="3710579"/>
            <a:chExt cx="1780098" cy="667924"/>
          </a:xfrm>
          <a:noFill/>
        </p:grpSpPr>
        <p:sp>
          <p:nvSpPr>
            <p:cNvPr id="87" name="TextBox 29"/>
            <p:cNvSpPr txBox="1">
              <a:spLocks noChangeArrowheads="1"/>
            </p:cNvSpPr>
            <p:nvPr/>
          </p:nvSpPr>
          <p:spPr bwMode="auto">
            <a:xfrm>
              <a:off x="3898869" y="3834377"/>
              <a:ext cx="1780098" cy="4001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1÷2=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4671233" y="3710579"/>
              <a:ext cx="320730" cy="667924"/>
              <a:chOff x="3693330" y="1309611"/>
              <a:chExt cx="320730" cy="667924"/>
            </a:xfrm>
            <a:grpFill/>
          </p:grpSpPr>
          <p:sp>
            <p:nvSpPr>
              <p:cNvPr id="95" name="文本框 94"/>
              <p:cNvSpPr txBox="1"/>
              <p:nvPr/>
            </p:nvSpPr>
            <p:spPr>
              <a:xfrm>
                <a:off x="3701154" y="1309611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3699627" y="1577425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3693330" y="1649884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 animBg="1"/>
      <p:bldP spid="85" grpId="0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96892" y="339502"/>
            <a:ext cx="82515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下面四个长方形的面积都是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，请你填一填。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869" y="1366071"/>
            <a:ext cx="729310" cy="73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86" y="1362402"/>
            <a:ext cx="1458620" cy="37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239" y="2401753"/>
            <a:ext cx="2165830" cy="25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799" y="2354314"/>
            <a:ext cx="1828800" cy="31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2200377" y="1030445"/>
            <a:ext cx="5762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30"/>
          <p:cNvSpPr txBox="1">
            <a:spLocks noChangeArrowheads="1"/>
          </p:cNvSpPr>
          <p:nvPr/>
        </p:nvSpPr>
        <p:spPr bwMode="auto">
          <a:xfrm rot="16200000">
            <a:off x="2668831" y="1465693"/>
            <a:ext cx="3847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5966068" y="987574"/>
            <a:ext cx="5762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33"/>
          <p:cNvSpPr txBox="1">
            <a:spLocks noChangeArrowheads="1"/>
          </p:cNvSpPr>
          <p:nvPr/>
        </p:nvSpPr>
        <p:spPr bwMode="auto">
          <a:xfrm>
            <a:off x="6676975" y="1362402"/>
            <a:ext cx="1495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18" name="TextBox 34"/>
          <p:cNvSpPr txBox="1">
            <a:spLocks noChangeArrowheads="1"/>
          </p:cNvSpPr>
          <p:nvPr/>
        </p:nvSpPr>
        <p:spPr bwMode="auto">
          <a:xfrm>
            <a:off x="2200377" y="2083549"/>
            <a:ext cx="3327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 rot="16200000">
            <a:off x="7012407" y="2269644"/>
            <a:ext cx="6111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33"/>
          <p:cNvSpPr txBox="1">
            <a:spLocks noChangeArrowheads="1"/>
          </p:cNvSpPr>
          <p:nvPr/>
        </p:nvSpPr>
        <p:spPr bwMode="auto">
          <a:xfrm>
            <a:off x="3335554" y="2300079"/>
            <a:ext cx="1495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27" name="TextBox 33"/>
          <p:cNvSpPr txBox="1">
            <a:spLocks noChangeArrowheads="1"/>
          </p:cNvSpPr>
          <p:nvPr/>
        </p:nvSpPr>
        <p:spPr bwMode="auto">
          <a:xfrm>
            <a:off x="5634838" y="1924956"/>
            <a:ext cx="1495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31" name="云形标注 5"/>
          <p:cNvSpPr>
            <a:spLocks noChangeArrowheads="1"/>
          </p:cNvSpPr>
          <p:nvPr/>
        </p:nvSpPr>
        <p:spPr bwMode="auto">
          <a:xfrm>
            <a:off x="1589472" y="3249563"/>
            <a:ext cx="1962185" cy="1093413"/>
          </a:xfrm>
          <a:prstGeom prst="cloudCallout">
            <a:avLst>
              <a:gd name="adj1" fmla="val -65522"/>
              <a:gd name="adj2" fmla="val -32403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7"/>
          <p:cNvSpPr txBox="1">
            <a:spLocks noChangeArrowheads="1"/>
          </p:cNvSpPr>
          <p:nvPr/>
        </p:nvSpPr>
        <p:spPr bwMode="auto">
          <a:xfrm>
            <a:off x="1691679" y="3363838"/>
            <a:ext cx="18013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怎样求一个数的倒数？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059661" y="1245945"/>
            <a:ext cx="320730" cy="667924"/>
            <a:chOff x="3693330" y="1244649"/>
            <a:chExt cx="320730" cy="667924"/>
          </a:xfrm>
        </p:grpSpPr>
        <p:sp>
          <p:nvSpPr>
            <p:cNvPr id="34" name="文本框 33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3706658" y="2164105"/>
            <a:ext cx="320730" cy="667924"/>
            <a:chOff x="3693330" y="1244649"/>
            <a:chExt cx="320730" cy="667924"/>
          </a:xfrm>
        </p:grpSpPr>
        <p:sp>
          <p:nvSpPr>
            <p:cNvPr id="38" name="文本框 37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699627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5904942" y="1924956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流程图: 可选过程 46"/>
          <p:cNvSpPr/>
          <p:nvPr/>
        </p:nvSpPr>
        <p:spPr>
          <a:xfrm>
            <a:off x="3624524" y="3265940"/>
            <a:ext cx="5004544" cy="607376"/>
          </a:xfrm>
          <a:prstGeom prst="flowChartAlternateProcess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5023" t="7401" r="15002" b="8525"/>
          <a:stretch>
            <a:fillRect/>
          </a:stretch>
        </p:blipFill>
        <p:spPr>
          <a:xfrm flipH="1">
            <a:off x="671052" y="3159683"/>
            <a:ext cx="858008" cy="14272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707904" y="3363838"/>
            <a:ext cx="4980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除以一个数等于这个数的倒数。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969</Words>
  <Application>Microsoft Office PowerPoint</Application>
  <PresentationFormat>全屏显示(16:9)</PresentationFormat>
  <Paragraphs>516</Paragraphs>
  <Slides>20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Times New Roman</vt:lpstr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2019-10-18T02:12:37Z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